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0" r:id="rId2"/>
  </p:sldMasterIdLst>
  <p:notesMasterIdLst>
    <p:notesMasterId r:id="rId18"/>
  </p:notesMasterIdLst>
  <p:handoutMasterIdLst>
    <p:handoutMasterId r:id="rId19"/>
  </p:handoutMasterIdLst>
  <p:sldIdLst>
    <p:sldId id="399" r:id="rId3"/>
    <p:sldId id="394" r:id="rId4"/>
    <p:sldId id="384" r:id="rId5"/>
    <p:sldId id="386" r:id="rId6"/>
    <p:sldId id="387" r:id="rId7"/>
    <p:sldId id="385" r:id="rId8"/>
    <p:sldId id="388" r:id="rId9"/>
    <p:sldId id="383" r:id="rId10"/>
    <p:sldId id="397" r:id="rId11"/>
    <p:sldId id="395" r:id="rId12"/>
    <p:sldId id="390" r:id="rId13"/>
    <p:sldId id="392" r:id="rId14"/>
    <p:sldId id="400" r:id="rId15"/>
    <p:sldId id="398" r:id="rId16"/>
    <p:sldId id="396" r:id="rId17"/>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96" autoAdjust="0"/>
    <p:restoredTop sz="94676" autoAdjust="0"/>
  </p:normalViewPr>
  <p:slideViewPr>
    <p:cSldViewPr>
      <p:cViewPr varScale="1">
        <p:scale>
          <a:sx n="107" d="100"/>
          <a:sy n="107" d="100"/>
        </p:scale>
        <p:origin x="-1104" y="-78"/>
      </p:cViewPr>
      <p:guideLst>
        <p:guide orient="horz" pos="2160"/>
        <p:guide pos="2880"/>
      </p:guideLst>
    </p:cSldViewPr>
  </p:slideViewPr>
  <p:outlineViewPr>
    <p:cViewPr>
      <p:scale>
        <a:sx n="33" d="100"/>
        <a:sy n="33" d="100"/>
      </p:scale>
      <p:origin x="0" y="48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oleObject" Target="file:///C:\Users\User\Downloads\%5bAll-in-1%20update%20Jan%202018%5d%20Data%20Graphic%20for%20Presentations.xlsx" TargetMode="External"/><Relationship Id="rId4" Type="http://schemas.microsoft.com/office/2011/relationships/chartStyle" Target="style1.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chartUserShapes" Target="../drawings/drawing2.xml"/><Relationship Id="rId1" Type="http://schemas.openxmlformats.org/officeDocument/2006/relationships/oleObject" Target="file:///C:\Users\User\Downloads\%5bAll-in-1%20update%20Jan%202018%5d%20Data%20Graphic%20for%20Presentations.xlsx" TargetMode="External"/><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openxmlformats.org/officeDocument/2006/relationships/chartUserShapes" Target="../drawings/drawing3.xml"/><Relationship Id="rId1" Type="http://schemas.openxmlformats.org/officeDocument/2006/relationships/oleObject" Target="file:///C:\Users\User\Downloads\%5bAll-in-1%20update%20Jan%202018%5d%20Data%20Graphic%20for%20Presentations.xlsx" TargetMode="External"/><Relationship Id="rId4" Type="http://schemas.microsoft.com/office/2011/relationships/chartStyle" Target="style3.xml"/></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oleObject" Target="file:///C:\Users\User\Downloads\%5bAll-in-1%20update%20Jan%202018%5d%20Data%20Graphic%20for%20Presentation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'[(All-in-1 update Jan 2018) Data Graphic for Presentations.xlsx]Investment'!$A$5</c:f>
              <c:strCache>
                <c:ptCount val="1"/>
                <c:pt idx="0">
                  <c:v>Committed Investments in Cambodia in Billion USD</c:v>
                </c:pt>
              </c:strCache>
            </c:strRef>
          </c:tx>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Pt>
            <c:idx val="5"/>
            <c:invertIfNegative val="0"/>
            <c:bubble3D val="0"/>
            <c:spPr>
              <a:solidFill>
                <a:srgbClr val="FF0000"/>
              </a:solidFill>
              <a:ln>
                <a:noFill/>
              </a:ln>
              <a:effectLst>
                <a:outerShdw blurRad="76200" dir="18900000" sy="23000" kx="-1200000" algn="bl" rotWithShape="0">
                  <a:prstClr val="black">
                    <a:alpha val="20000"/>
                  </a:prstClr>
                </a:outerShdw>
              </a:effectLst>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Times New Roman" panose="02020603050405020304" pitchFamily="18" charset="0"/>
                    <a:ea typeface="+mn-ea"/>
                    <a:cs typeface="Times New Roman" panose="02020603050405020304" pitchFamily="18" charset="0"/>
                  </a:defRPr>
                </a:pPr>
                <a:endParaRPr lang="en-US"/>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'[(All-in-1 update Jan 2018) Data Graphic for Presentations.xlsx]Investment'!$B$6:$G$6</c:f>
              <c:numCache>
                <c:formatCode>@</c:formatCode>
                <c:ptCount val="6"/>
                <c:pt idx="0">
                  <c:v>2012</c:v>
                </c:pt>
                <c:pt idx="1">
                  <c:v>2013</c:v>
                </c:pt>
                <c:pt idx="2">
                  <c:v>2014</c:v>
                </c:pt>
                <c:pt idx="3">
                  <c:v>2015</c:v>
                </c:pt>
                <c:pt idx="4">
                  <c:v>2016</c:v>
                </c:pt>
                <c:pt idx="5">
                  <c:v>2017</c:v>
                </c:pt>
              </c:numCache>
            </c:numRef>
          </c:cat>
          <c:val>
            <c:numRef>
              <c:f>'[(All-in-1 update Jan 2018) Data Graphic for Presentations.xlsx]Investment'!$B$11:$G$11</c:f>
              <c:numCache>
                <c:formatCode>General</c:formatCode>
                <c:ptCount val="6"/>
                <c:pt idx="0">
                  <c:v>2.9</c:v>
                </c:pt>
                <c:pt idx="1">
                  <c:v>4.9000000000000004</c:v>
                </c:pt>
                <c:pt idx="2">
                  <c:v>3.9</c:v>
                </c:pt>
                <c:pt idx="3">
                  <c:v>4.5999999999999996</c:v>
                </c:pt>
                <c:pt idx="4">
                  <c:v>3.6</c:v>
                </c:pt>
                <c:pt idx="5">
                  <c:v>6.3</c:v>
                </c:pt>
              </c:numCache>
            </c:numRef>
          </c:val>
          <c:extLst xmlns:c16r2="http://schemas.microsoft.com/office/drawing/2015/06/chart">
            <c:ext xmlns:c16="http://schemas.microsoft.com/office/drawing/2014/chart" uri="{C3380CC4-5D6E-409C-BE32-E72D297353CC}">
              <c16:uniqueId val="{00000000-BFCB-4E6B-B2B7-BD4E1615A192}"/>
            </c:ext>
          </c:extLst>
        </c:ser>
        <c:dLbls>
          <c:dLblPos val="inEnd"/>
          <c:showLegendKey val="0"/>
          <c:showVal val="1"/>
          <c:showCatName val="0"/>
          <c:showSerName val="0"/>
          <c:showPercent val="0"/>
          <c:showBubbleSize val="0"/>
        </c:dLbls>
        <c:gapWidth val="41"/>
        <c:axId val="124256640"/>
        <c:axId val="124259712"/>
      </c:barChart>
      <c:catAx>
        <c:axId val="124256640"/>
        <c:scaling>
          <c:orientation val="minMax"/>
        </c:scaling>
        <c:delete val="0"/>
        <c:axPos val="b"/>
        <c:numFmt formatCode="@"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dk1">
                    <a:lumMod val="65000"/>
                    <a:lumOff val="35000"/>
                  </a:schemeClr>
                </a:solidFill>
                <a:effectLst/>
                <a:latin typeface="Arial" panose="020B0604020202020204" pitchFamily="34" charset="0"/>
                <a:ea typeface="+mn-ea"/>
                <a:cs typeface="Arial" panose="020B0604020202020204" pitchFamily="34" charset="0"/>
              </a:defRPr>
            </a:pPr>
            <a:endParaRPr lang="en-US"/>
          </a:p>
        </c:txPr>
        <c:crossAx val="124259712"/>
        <c:crosses val="autoZero"/>
        <c:auto val="1"/>
        <c:lblAlgn val="ctr"/>
        <c:lblOffset val="100"/>
        <c:noMultiLvlLbl val="0"/>
      </c:catAx>
      <c:valAx>
        <c:axId val="124259712"/>
        <c:scaling>
          <c:orientation val="minMax"/>
        </c:scaling>
        <c:delete val="1"/>
        <c:axPos val="l"/>
        <c:numFmt formatCode="General" sourceLinked="1"/>
        <c:majorTickMark val="none"/>
        <c:minorTickMark val="none"/>
        <c:tickLblPos val="nextTo"/>
        <c:crossAx val="124256640"/>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R="0" algn="ctr" rtl="0">
              <a:lnSpc>
                <a:spcPct val="100000"/>
              </a:lnSpc>
              <a:spcBef>
                <a:spcPts val="0"/>
              </a:spcBef>
              <a:spcAft>
                <a:spcPts val="0"/>
              </a:spcAft>
              <a:buClr>
                <a:srgbClr val="0DB7C4"/>
              </a:buClr>
              <a:buSzPts val="2400"/>
              <a:buNone/>
              <a:defRPr sz="1800" b="1"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sz="2400" b="1" i="0" u="none" strike="noStrike" cap="none" dirty="0">
                <a:solidFill>
                  <a:schemeClr val="accent1">
                    <a:lumMod val="50000"/>
                  </a:schemeClr>
                </a:solidFill>
                <a:latin typeface="Times New Roman" panose="02020603050405020304" pitchFamily="18" charset="0"/>
                <a:ea typeface="Dosis"/>
                <a:cs typeface="Times New Roman" panose="02020603050405020304" pitchFamily="18" charset="0"/>
                <a:sym typeface="Arial"/>
              </a:rPr>
              <a:t>Committed </a:t>
            </a:r>
            <a:r>
              <a:rPr lang="en-US" sz="2400" b="1" i="0" u="none" strike="noStrike" cap="none" dirty="0" smtClean="0">
                <a:solidFill>
                  <a:schemeClr val="accent1">
                    <a:lumMod val="50000"/>
                  </a:schemeClr>
                </a:solidFill>
                <a:latin typeface="Times New Roman" panose="02020603050405020304" pitchFamily="18" charset="0"/>
                <a:ea typeface="Dosis"/>
                <a:cs typeface="Times New Roman" panose="02020603050405020304" pitchFamily="18" charset="0"/>
                <a:sym typeface="Arial"/>
              </a:rPr>
              <a:t>Investments </a:t>
            </a:r>
            <a:r>
              <a:rPr lang="en-US" sz="2400" b="1" i="0" u="none" strike="noStrike" cap="none" dirty="0">
                <a:solidFill>
                  <a:schemeClr val="accent1">
                    <a:lumMod val="50000"/>
                  </a:schemeClr>
                </a:solidFill>
                <a:latin typeface="Times New Roman" panose="02020603050405020304" pitchFamily="18" charset="0"/>
                <a:ea typeface="Dosis"/>
                <a:cs typeface="Times New Roman" panose="02020603050405020304" pitchFamily="18" charset="0"/>
                <a:sym typeface="Arial"/>
              </a:rPr>
              <a:t>by </a:t>
            </a:r>
            <a:r>
              <a:rPr lang="en-US" sz="2400" b="1" i="0" u="none" strike="noStrike" cap="none" dirty="0" smtClean="0">
                <a:solidFill>
                  <a:schemeClr val="accent1">
                    <a:lumMod val="50000"/>
                  </a:schemeClr>
                </a:solidFill>
                <a:latin typeface="Times New Roman" panose="02020603050405020304" pitchFamily="18" charset="0"/>
                <a:ea typeface="Dosis"/>
                <a:cs typeface="Times New Roman" panose="02020603050405020304" pitchFamily="18" charset="0"/>
                <a:sym typeface="Arial"/>
              </a:rPr>
              <a:t>Sector</a:t>
            </a:r>
            <a:endParaRPr lang="en-US" sz="2400" b="1" i="0" u="none" strike="noStrike" cap="none" dirty="0">
              <a:solidFill>
                <a:schemeClr val="accent1">
                  <a:lumMod val="50000"/>
                </a:schemeClr>
              </a:solidFill>
              <a:latin typeface="Times New Roman" panose="02020603050405020304" pitchFamily="18" charset="0"/>
              <a:ea typeface="Dosis"/>
              <a:cs typeface="Times New Roman" panose="02020603050405020304" pitchFamily="18" charset="0"/>
              <a:sym typeface="Arial"/>
            </a:endParaRPr>
          </a:p>
        </c:rich>
      </c:tx>
      <c:layout/>
      <c:overlay val="0"/>
      <c:spPr>
        <a:noFill/>
        <a:ln>
          <a:noFill/>
        </a:ln>
        <a:effectLst/>
      </c:spPr>
    </c:title>
    <c:autoTitleDeleted val="0"/>
    <c:plotArea>
      <c:layout>
        <c:manualLayout>
          <c:layoutTarget val="inner"/>
          <c:xMode val="edge"/>
          <c:yMode val="edge"/>
          <c:x val="0.14677714786912563"/>
          <c:y val="0.10073009637144964"/>
          <c:w val="0.83728082132612358"/>
          <c:h val="0.62856529864978261"/>
        </c:manualLayout>
      </c:layout>
      <c:barChart>
        <c:barDir val="col"/>
        <c:grouping val="clustered"/>
        <c:varyColors val="0"/>
        <c:ser>
          <c:idx val="0"/>
          <c:order val="0"/>
          <c:tx>
            <c:strRef>
              <c:f>'[(All-in-1 update Jan 2018) Data Graphic for Presentations.xlsx]Investment'!$A$7</c:f>
              <c:strCache>
                <c:ptCount val="1"/>
                <c:pt idx="0">
                  <c:v>Agriculture</c:v>
                </c:pt>
              </c:strCache>
            </c:strRef>
          </c:tx>
          <c:spPr>
            <a:solidFill>
              <a:schemeClr val="accent1"/>
            </a:solidFill>
            <a:ln>
              <a:noFill/>
            </a:ln>
            <a:effectLst/>
          </c:spPr>
          <c:invertIfNegative val="0"/>
          <c:cat>
            <c:numRef>
              <c:f>'[(All-in-1 update Jan 2018) Data Graphic for Presentations.xlsx]Investment'!$B$6:$G$6</c:f>
              <c:numCache>
                <c:formatCode>@</c:formatCode>
                <c:ptCount val="6"/>
                <c:pt idx="0">
                  <c:v>2012</c:v>
                </c:pt>
                <c:pt idx="1">
                  <c:v>2013</c:v>
                </c:pt>
                <c:pt idx="2">
                  <c:v>2014</c:v>
                </c:pt>
                <c:pt idx="3">
                  <c:v>2015</c:v>
                </c:pt>
                <c:pt idx="4">
                  <c:v>2016</c:v>
                </c:pt>
                <c:pt idx="5">
                  <c:v>2017</c:v>
                </c:pt>
              </c:numCache>
            </c:numRef>
          </c:cat>
          <c:val>
            <c:numRef>
              <c:f>'[(All-in-1 update Jan 2018) Data Graphic for Presentations.xlsx]Investment'!$B$7:$G$7</c:f>
              <c:numCache>
                <c:formatCode>General</c:formatCode>
                <c:ptCount val="6"/>
                <c:pt idx="0">
                  <c:v>0.5</c:v>
                </c:pt>
                <c:pt idx="1">
                  <c:v>1.1000000000000001</c:v>
                </c:pt>
                <c:pt idx="2">
                  <c:v>0.3</c:v>
                </c:pt>
                <c:pt idx="3">
                  <c:v>0.5</c:v>
                </c:pt>
                <c:pt idx="4">
                  <c:v>0.5</c:v>
                </c:pt>
                <c:pt idx="5">
                  <c:v>0.4</c:v>
                </c:pt>
              </c:numCache>
            </c:numRef>
          </c:val>
          <c:extLst xmlns:c16r2="http://schemas.microsoft.com/office/drawing/2015/06/chart">
            <c:ext xmlns:c16="http://schemas.microsoft.com/office/drawing/2014/chart" uri="{C3380CC4-5D6E-409C-BE32-E72D297353CC}">
              <c16:uniqueId val="{00000000-BE12-4DE3-ABCE-2C9F531D1F75}"/>
            </c:ext>
          </c:extLst>
        </c:ser>
        <c:ser>
          <c:idx val="1"/>
          <c:order val="1"/>
          <c:tx>
            <c:strRef>
              <c:f>'[(All-in-1 update Jan 2018) Data Graphic for Presentations.xlsx]Investment'!$A$8</c:f>
              <c:strCache>
                <c:ptCount val="1"/>
                <c:pt idx="0">
                  <c:v>Industry</c:v>
                </c:pt>
              </c:strCache>
            </c:strRef>
          </c:tx>
          <c:spPr>
            <a:solidFill>
              <a:schemeClr val="accent2"/>
            </a:solidFill>
            <a:ln>
              <a:noFill/>
            </a:ln>
            <a:effectLst/>
          </c:spPr>
          <c:invertIfNegative val="0"/>
          <c:cat>
            <c:numRef>
              <c:f>'[(All-in-1 update Jan 2018) Data Graphic for Presentations.xlsx]Investment'!$B$6:$G$6</c:f>
              <c:numCache>
                <c:formatCode>@</c:formatCode>
                <c:ptCount val="6"/>
                <c:pt idx="0">
                  <c:v>2012</c:v>
                </c:pt>
                <c:pt idx="1">
                  <c:v>2013</c:v>
                </c:pt>
                <c:pt idx="2">
                  <c:v>2014</c:v>
                </c:pt>
                <c:pt idx="3">
                  <c:v>2015</c:v>
                </c:pt>
                <c:pt idx="4">
                  <c:v>2016</c:v>
                </c:pt>
                <c:pt idx="5">
                  <c:v>2017</c:v>
                </c:pt>
              </c:numCache>
            </c:numRef>
          </c:cat>
          <c:val>
            <c:numRef>
              <c:f>'[(All-in-1 update Jan 2018) Data Graphic for Presentations.xlsx]Investment'!$B$8:$G$8</c:f>
              <c:numCache>
                <c:formatCode>General</c:formatCode>
                <c:ptCount val="6"/>
                <c:pt idx="0">
                  <c:v>1.5</c:v>
                </c:pt>
                <c:pt idx="1">
                  <c:v>1.1000000000000001</c:v>
                </c:pt>
                <c:pt idx="2">
                  <c:v>2.8</c:v>
                </c:pt>
                <c:pt idx="3">
                  <c:v>0.9</c:v>
                </c:pt>
                <c:pt idx="4">
                  <c:v>1.2</c:v>
                </c:pt>
                <c:pt idx="5">
                  <c:v>1.3</c:v>
                </c:pt>
              </c:numCache>
            </c:numRef>
          </c:val>
          <c:extLst xmlns:c16r2="http://schemas.microsoft.com/office/drawing/2015/06/chart">
            <c:ext xmlns:c16="http://schemas.microsoft.com/office/drawing/2014/chart" uri="{C3380CC4-5D6E-409C-BE32-E72D297353CC}">
              <c16:uniqueId val="{00000001-BE12-4DE3-ABCE-2C9F531D1F75}"/>
            </c:ext>
          </c:extLst>
        </c:ser>
        <c:ser>
          <c:idx val="2"/>
          <c:order val="2"/>
          <c:tx>
            <c:strRef>
              <c:f>'[(All-in-1 update Jan 2018) Data Graphic for Presentations.xlsx]Investment'!$A$9</c:f>
              <c:strCache>
                <c:ptCount val="1"/>
                <c:pt idx="0">
                  <c:v>Tourism</c:v>
                </c:pt>
              </c:strCache>
            </c:strRef>
          </c:tx>
          <c:spPr>
            <a:solidFill>
              <a:schemeClr val="accent3"/>
            </a:solidFill>
            <a:ln>
              <a:noFill/>
            </a:ln>
            <a:effectLst/>
          </c:spPr>
          <c:invertIfNegative val="0"/>
          <c:cat>
            <c:numRef>
              <c:f>'[(All-in-1 update Jan 2018) Data Graphic for Presentations.xlsx]Investment'!$B$6:$G$6</c:f>
              <c:numCache>
                <c:formatCode>@</c:formatCode>
                <c:ptCount val="6"/>
                <c:pt idx="0">
                  <c:v>2012</c:v>
                </c:pt>
                <c:pt idx="1">
                  <c:v>2013</c:v>
                </c:pt>
                <c:pt idx="2">
                  <c:v>2014</c:v>
                </c:pt>
                <c:pt idx="3">
                  <c:v>2015</c:v>
                </c:pt>
                <c:pt idx="4">
                  <c:v>2016</c:v>
                </c:pt>
                <c:pt idx="5">
                  <c:v>2017</c:v>
                </c:pt>
              </c:numCache>
            </c:numRef>
          </c:cat>
          <c:val>
            <c:numRef>
              <c:f>'[(All-in-1 update Jan 2018) Data Graphic for Presentations.xlsx]Investment'!$B$9:$G$9</c:f>
              <c:numCache>
                <c:formatCode>General</c:formatCode>
                <c:ptCount val="6"/>
                <c:pt idx="0">
                  <c:v>0.7</c:v>
                </c:pt>
                <c:pt idx="1">
                  <c:v>0.1</c:v>
                </c:pt>
                <c:pt idx="2">
                  <c:v>0.5</c:v>
                </c:pt>
                <c:pt idx="3">
                  <c:v>0.1</c:v>
                </c:pt>
                <c:pt idx="4">
                  <c:v>1.4</c:v>
                </c:pt>
                <c:pt idx="5">
                  <c:v>3.2</c:v>
                </c:pt>
              </c:numCache>
            </c:numRef>
          </c:val>
          <c:extLst xmlns:c16r2="http://schemas.microsoft.com/office/drawing/2015/06/chart">
            <c:ext xmlns:c16="http://schemas.microsoft.com/office/drawing/2014/chart" uri="{C3380CC4-5D6E-409C-BE32-E72D297353CC}">
              <c16:uniqueId val="{00000002-BE12-4DE3-ABCE-2C9F531D1F75}"/>
            </c:ext>
          </c:extLst>
        </c:ser>
        <c:ser>
          <c:idx val="3"/>
          <c:order val="3"/>
          <c:tx>
            <c:strRef>
              <c:f>'[(All-in-1 update Jan 2018) Data Graphic for Presentations.xlsx]Investment'!$A$10</c:f>
              <c:strCache>
                <c:ptCount val="1"/>
                <c:pt idx="0">
                  <c:v>Infrastructure</c:v>
                </c:pt>
              </c:strCache>
            </c:strRef>
          </c:tx>
          <c:spPr>
            <a:solidFill>
              <a:schemeClr val="accent4"/>
            </a:solidFill>
            <a:ln>
              <a:noFill/>
            </a:ln>
            <a:effectLst/>
          </c:spPr>
          <c:invertIfNegative val="0"/>
          <c:cat>
            <c:numRef>
              <c:f>'[(All-in-1 update Jan 2018) Data Graphic for Presentations.xlsx]Investment'!$B$6:$G$6</c:f>
              <c:numCache>
                <c:formatCode>@</c:formatCode>
                <c:ptCount val="6"/>
                <c:pt idx="0">
                  <c:v>2012</c:v>
                </c:pt>
                <c:pt idx="1">
                  <c:v>2013</c:v>
                </c:pt>
                <c:pt idx="2">
                  <c:v>2014</c:v>
                </c:pt>
                <c:pt idx="3">
                  <c:v>2015</c:v>
                </c:pt>
                <c:pt idx="4">
                  <c:v>2016</c:v>
                </c:pt>
                <c:pt idx="5">
                  <c:v>2017</c:v>
                </c:pt>
              </c:numCache>
            </c:numRef>
          </c:cat>
          <c:val>
            <c:numRef>
              <c:f>'[(All-in-1 update Jan 2018) Data Graphic for Presentations.xlsx]Investment'!$B$10:$G$10</c:f>
              <c:numCache>
                <c:formatCode>General</c:formatCode>
                <c:ptCount val="6"/>
                <c:pt idx="0">
                  <c:v>0.2</c:v>
                </c:pt>
                <c:pt idx="1">
                  <c:v>2.6</c:v>
                </c:pt>
                <c:pt idx="2">
                  <c:v>0.3</c:v>
                </c:pt>
                <c:pt idx="3">
                  <c:v>3.1</c:v>
                </c:pt>
                <c:pt idx="4">
                  <c:v>0.5</c:v>
                </c:pt>
                <c:pt idx="5">
                  <c:v>1.5</c:v>
                </c:pt>
              </c:numCache>
            </c:numRef>
          </c:val>
          <c:extLst xmlns:c16r2="http://schemas.microsoft.com/office/drawing/2015/06/chart">
            <c:ext xmlns:c16="http://schemas.microsoft.com/office/drawing/2014/chart" uri="{C3380CC4-5D6E-409C-BE32-E72D297353CC}">
              <c16:uniqueId val="{00000003-BE12-4DE3-ABCE-2C9F531D1F75}"/>
            </c:ext>
          </c:extLst>
        </c:ser>
        <c:dLbls>
          <c:showLegendKey val="0"/>
          <c:showVal val="0"/>
          <c:showCatName val="0"/>
          <c:showSerName val="0"/>
          <c:showPercent val="0"/>
          <c:showBubbleSize val="0"/>
        </c:dLbls>
        <c:gapWidth val="150"/>
        <c:axId val="125334272"/>
        <c:axId val="125335808"/>
      </c:barChart>
      <c:catAx>
        <c:axId val="125334272"/>
        <c:scaling>
          <c:orientation val="minMax"/>
        </c:scaling>
        <c:delete val="0"/>
        <c:axPos val="b"/>
        <c:numFmt formatCode="@" sourceLinked="1"/>
        <c:majorTickMark val="none"/>
        <c:minorTickMark val="none"/>
        <c:tickLblPos val="nextTo"/>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125335808"/>
        <c:crossesAt val="0"/>
        <c:auto val="1"/>
        <c:lblAlgn val="ctr"/>
        <c:lblOffset val="100"/>
        <c:noMultiLvlLbl val="0"/>
      </c:catAx>
      <c:valAx>
        <c:axId val="125335808"/>
        <c:scaling>
          <c:orientation val="minMax"/>
        </c:scaling>
        <c:delete val="0"/>
        <c:axPos val="l"/>
        <c:majorGridlines>
          <c:spPr>
            <a:ln w="9525" cap="flat" cmpd="sng" algn="ctr">
              <a:solidFill>
                <a:schemeClr val="tx1">
                  <a:tint val="75000"/>
                  <a:shade val="95000"/>
                  <a:satMod val="105000"/>
                </a:schemeClr>
              </a:solidFill>
              <a:prstDash val="solid"/>
              <a:round/>
            </a:ln>
            <a:effectLst/>
          </c:spPr>
        </c:majorGridlines>
        <c:numFmt formatCode="#,##0.00" sourceLinked="0"/>
        <c:majorTickMark val="none"/>
        <c:minorTickMark val="none"/>
        <c:tickLblPos val="nextTo"/>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6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125334272"/>
        <c:crosses val="autoZero"/>
        <c:crossBetween val="between"/>
      </c:valAx>
      <c:dTable>
        <c:showHorzBorder val="1"/>
        <c:showVertBorder val="1"/>
        <c:showOutline val="1"/>
        <c:showKeys val="1"/>
        <c:spPr>
          <a:noFill/>
          <a:ln w="9525" cap="flat" cmpd="sng" algn="ctr">
            <a:solidFill>
              <a:schemeClr val="tx1">
                <a:tint val="75000"/>
                <a:shade val="95000"/>
                <a:satMod val="105000"/>
              </a:schemeClr>
            </a:solidFill>
            <a:prstDash val="solid"/>
            <a:round/>
          </a:ln>
          <a:effectLst/>
        </c:spPr>
        <c:txPr>
          <a:bodyPr rot="0" spcFirstLastPara="1" vertOverflow="ellipsis" vert="horz" wrap="square" anchor="ctr" anchorCtr="1"/>
          <a:lstStyle/>
          <a:p>
            <a:pPr rtl="0">
              <a:defRPr sz="16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dTable>
      <c:spPr>
        <a:noFill/>
        <a:ln>
          <a:noFill/>
        </a:ln>
        <a:effectLst/>
      </c:spPr>
    </c:plotArea>
    <c:plotVisOnly val="1"/>
    <c:dispBlanksAs val="gap"/>
    <c:showDLblsOverMax val="0"/>
  </c:chart>
  <c:spPr>
    <a:noFill/>
    <a:ln w="9525" cap="flat" cmpd="sng" algn="ctr">
      <a:noFill/>
      <a:prstDash val="solid"/>
    </a:ln>
    <a:effectLst/>
  </c:spPr>
  <c:txPr>
    <a:bodyPr/>
    <a:lstStyle/>
    <a:p>
      <a:pPr>
        <a:defRPr/>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62D4-4EA6-B31D-2AFAC7BEB8DF}"/>
              </c:ext>
            </c:extLst>
          </c:dPt>
          <c:dPt>
            <c:idx val="1"/>
            <c:bubble3D val="0"/>
            <c:spPr>
              <a:solidFill>
                <a:schemeClr val="accent3"/>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3-62D4-4EA6-B31D-2AFAC7BEB8DF}"/>
              </c:ext>
            </c:extLst>
          </c:dPt>
          <c:dPt>
            <c:idx val="2"/>
            <c:bubble3D val="0"/>
            <c:spPr>
              <a:solidFill>
                <a:schemeClr val="accent5"/>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5-62D4-4EA6-B31D-2AFAC7BEB8DF}"/>
              </c:ext>
            </c:extLst>
          </c:dPt>
          <c:dPt>
            <c:idx val="3"/>
            <c:bubble3D val="0"/>
            <c:spPr>
              <a:solidFill>
                <a:schemeClr val="accent1">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7-62D4-4EA6-B31D-2AFAC7BEB8DF}"/>
              </c:ext>
            </c:extLst>
          </c:dPt>
          <c:dLbls>
            <c:dLbl>
              <c:idx val="0"/>
              <c:layout>
                <c:manualLayout>
                  <c:x val="-0.16827391685197648"/>
                  <c:y val="0.15946505355012586"/>
                </c:manualLayout>
              </c:layout>
              <c:spPr>
                <a:noFill/>
                <a:ln>
                  <a:noFill/>
                </a:ln>
                <a:effectLst/>
              </c:spPr>
              <c:txPr>
                <a:bodyPr rot="0" spcFirstLastPara="1" vertOverflow="ellipsis" vert="horz" wrap="square" lIns="38100" tIns="19050" rIns="38100" bIns="19050" anchor="ctr" anchorCtr="1">
                  <a:noAutofit/>
                </a:bodyPr>
                <a:lstStyle/>
                <a:p>
                  <a:pPr>
                    <a:defRPr sz="1600" b="0" i="0" u="none" strike="noStrike" kern="1200" spc="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7438637460865489"/>
                      <c:h val="0.16691927793480174"/>
                    </c:manualLayout>
                  </c15:layout>
                </c:ext>
              </c:extLst>
            </c:dLbl>
            <c:dLbl>
              <c:idx val="1"/>
              <c:layout>
                <c:manualLayout>
                  <c:x val="-0.13668550040150459"/>
                  <c:y val="-8.4170878471331742E-2"/>
                </c:manualLayout>
              </c:layout>
              <c:spPr>
                <a:noFill/>
                <a:ln>
                  <a:noFill/>
                </a:ln>
                <a:effectLst/>
              </c:spPr>
              <c:txPr>
                <a:bodyPr rot="0" spcFirstLastPara="1" vertOverflow="ellipsis" vert="horz" wrap="square" lIns="38100" tIns="19050" rIns="38100" bIns="19050" anchor="ctr" anchorCtr="1">
                  <a:noAutofit/>
                </a:bodyPr>
                <a:lstStyle/>
                <a:p>
                  <a:pPr>
                    <a:defRPr sz="1600" b="0" i="0" u="none" strike="noStrike" kern="1200" spc="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62D4-4EA6-B31D-2AFAC7BEB8DF}"/>
                </c:ext>
                <c:ext xmlns:c15="http://schemas.microsoft.com/office/drawing/2012/chart" uri="{CE6537A1-D6FC-4f65-9D91-7224C49458BB}">
                  <c15:layout>
                    <c:manualLayout>
                      <c:w val="0.20998016758346255"/>
                      <c:h val="0.12856981498333694"/>
                    </c:manualLayout>
                  </c15:layout>
                </c:ext>
              </c:extLst>
            </c:dLbl>
            <c:dLbl>
              <c:idx val="2"/>
              <c:layout>
                <c:manualLayout>
                  <c:x val="0.24722079399281752"/>
                  <c:y val="-0.15445304117413619"/>
                </c:manualLayout>
              </c:layout>
              <c:spPr>
                <a:noFill/>
                <a:ln>
                  <a:noFill/>
                </a:ln>
                <a:effectLst/>
              </c:spPr>
              <c:txPr>
                <a:bodyPr rot="0" spcFirstLastPara="1" vertOverflow="ellipsis" vert="horz" wrap="square" lIns="38100" tIns="19050" rIns="38100" bIns="19050" anchor="ctr" anchorCtr="1">
                  <a:noAutofit/>
                </a:bodyPr>
                <a:lstStyle/>
                <a:p>
                  <a:pPr>
                    <a:defRPr sz="1600" b="1" i="0" u="none" strike="noStrike" kern="1200" spc="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62D4-4EA6-B31D-2AFAC7BEB8DF}"/>
                </c:ext>
                <c:ext xmlns:c15="http://schemas.microsoft.com/office/drawing/2012/chart" uri="{CE6537A1-D6FC-4f65-9D91-7224C49458BB}">
                  <c15:layout>
                    <c:manualLayout>
                      <c:w val="0.32081356796968724"/>
                      <c:h val="0.13936405619795764"/>
                    </c:manualLayout>
                  </c15:layout>
                </c:ext>
              </c:extLst>
            </c:dLbl>
            <c:dLbl>
              <c:idx val="3"/>
              <c:layout>
                <c:manualLayout>
                  <c:x val="0.19588871840711536"/>
                  <c:y val="0.20020591583020952"/>
                </c:manualLayout>
              </c:layout>
              <c:tx>
                <c:rich>
                  <a:bodyPr rot="0" spcFirstLastPara="1" vertOverflow="ellipsis" vert="horz" wrap="square" lIns="38100" tIns="19050" rIns="38100" bIns="19050" anchor="ctr" anchorCtr="1">
                    <a:noAutofit/>
                  </a:bodyPr>
                  <a:lstStyle/>
                  <a:p>
                    <a:pPr>
                      <a:defRPr sz="1600" b="0" i="0" u="none" strike="noStrike" kern="1200" spc="0" baseline="0">
                        <a:solidFill>
                          <a:schemeClr val="bg1"/>
                        </a:solidFill>
                        <a:latin typeface="Times New Roman" panose="02020603050405020304" pitchFamily="18" charset="0"/>
                        <a:ea typeface="+mn-ea"/>
                        <a:cs typeface="Times New Roman" panose="02020603050405020304" pitchFamily="18" charset="0"/>
                      </a:defRPr>
                    </a:pPr>
                    <a:fld id="{184995DF-B9D4-4137-848F-885C8FA58568}" type="CATEGORYNAME">
                      <a:rPr lang="en-US"/>
                      <a:pPr>
                        <a:defRPr sz="1600" b="0" i="0" u="none" strike="noStrike" kern="1200" spc="0" baseline="0">
                          <a:solidFill>
                            <a:schemeClr val="bg1"/>
                          </a:solidFill>
                          <a:latin typeface="Times New Roman" panose="02020603050405020304" pitchFamily="18" charset="0"/>
                          <a:ea typeface="+mn-ea"/>
                          <a:cs typeface="Times New Roman" panose="02020603050405020304" pitchFamily="18" charset="0"/>
                        </a:defRPr>
                      </a:pPr>
                      <a:t>[CATEGORY NAME]</a:t>
                    </a:fld>
                    <a:r>
                      <a:rPr lang="en-US" baseline="0" dirty="0"/>
                      <a:t>
</a:t>
                    </a:r>
                    <a:r>
                      <a:rPr lang="en-US" baseline="0" dirty="0" smtClean="0"/>
                      <a:t>15%</a:t>
                    </a:r>
                  </a:p>
                </c:rich>
              </c:tx>
              <c:spPr>
                <a:noFill/>
                <a:ln>
                  <a:noFill/>
                </a:ln>
                <a:effectLst/>
              </c:sp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62D4-4EA6-B31D-2AFAC7BEB8DF}"/>
                </c:ext>
                <c:ext xmlns:c15="http://schemas.microsoft.com/office/drawing/2012/chart" uri="{CE6537A1-D6FC-4f65-9D91-7224C49458BB}">
                  <c15:layout>
                    <c:manualLayout>
                      <c:w val="0.3103866909763876"/>
                      <c:h val="0.19218408873938755"/>
                    </c:manualLayout>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spc="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Investment!$A$7:$A$10</c:f>
              <c:strCache>
                <c:ptCount val="4"/>
                <c:pt idx="0">
                  <c:v>Agriculture</c:v>
                </c:pt>
                <c:pt idx="1">
                  <c:v>Industry</c:v>
                </c:pt>
                <c:pt idx="2">
                  <c:v>Tourism</c:v>
                </c:pt>
                <c:pt idx="3">
                  <c:v>Infrastructure</c:v>
                </c:pt>
              </c:strCache>
            </c:strRef>
          </c:cat>
          <c:val>
            <c:numRef>
              <c:f>Investment!$F$7:$F$10</c:f>
              <c:numCache>
                <c:formatCode>General</c:formatCode>
                <c:ptCount val="4"/>
                <c:pt idx="0">
                  <c:v>0.5</c:v>
                </c:pt>
                <c:pt idx="1">
                  <c:v>1.2</c:v>
                </c:pt>
                <c:pt idx="2">
                  <c:v>1.4</c:v>
                </c:pt>
                <c:pt idx="3">
                  <c:v>0.5</c:v>
                </c:pt>
              </c:numCache>
            </c:numRef>
          </c:val>
          <c:extLst xmlns:c16r2="http://schemas.microsoft.com/office/drawing/2015/06/chart">
            <c:ext xmlns:c16="http://schemas.microsoft.com/office/drawing/2014/chart" uri="{C3380CC4-5D6E-409C-BE32-E72D297353CC}">
              <c16:uniqueId val="{00000008-62D4-4EA6-B31D-2AFAC7BEB8DF}"/>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B820-42CD-9251-D7007BA60580}"/>
              </c:ext>
            </c:extLst>
          </c:dPt>
          <c:dPt>
            <c:idx val="1"/>
            <c:bubble3D val="0"/>
            <c:spPr>
              <a:solidFill>
                <a:schemeClr val="accent3"/>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3-B820-42CD-9251-D7007BA60580}"/>
              </c:ext>
            </c:extLst>
          </c:dPt>
          <c:dPt>
            <c:idx val="2"/>
            <c:bubble3D val="0"/>
            <c:spPr>
              <a:solidFill>
                <a:schemeClr val="accent5"/>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5-B820-42CD-9251-D7007BA60580}"/>
              </c:ext>
            </c:extLst>
          </c:dPt>
          <c:dPt>
            <c:idx val="3"/>
            <c:bubble3D val="0"/>
            <c:spPr>
              <a:solidFill>
                <a:schemeClr val="accent1">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7-B820-42CD-9251-D7007BA60580}"/>
              </c:ext>
            </c:extLst>
          </c:dPt>
          <c:dLbls>
            <c:dLbl>
              <c:idx val="0"/>
              <c:layout>
                <c:manualLayout>
                  <c:x val="-7.0418395873815945E-2"/>
                  <c:y val="0.1021832769270821"/>
                </c:manualLayout>
              </c:layout>
              <c:spPr>
                <a:noFill/>
                <a:ln>
                  <a:noFill/>
                </a:ln>
                <a:effectLst/>
              </c:spPr>
              <c:txPr>
                <a:bodyPr rot="0" spcFirstLastPara="1" vertOverflow="ellipsis" vert="horz" wrap="square" lIns="38100" tIns="19050" rIns="38100" bIns="19050" anchor="ctr" anchorCtr="1">
                  <a:spAutoFit/>
                </a:bodyPr>
                <a:lstStyle/>
                <a:p>
                  <a:pPr>
                    <a:defRPr sz="1600" b="0" i="0" u="none" strike="noStrike" kern="1200" spc="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B820-42CD-9251-D7007BA60580}"/>
                </c:ext>
                <c:ext xmlns:c15="http://schemas.microsoft.com/office/drawing/2012/chart" uri="{CE6537A1-D6FC-4f65-9D91-7224C49458BB}">
                  <c15:layout>
                    <c:manualLayout>
                      <c:w val="0.2018840790030518"/>
                      <c:h val="0.15295274891723665"/>
                    </c:manualLayout>
                  </c15:layout>
                </c:ext>
              </c:extLst>
            </c:dLbl>
            <c:dLbl>
              <c:idx val="1"/>
              <c:layout>
                <c:manualLayout>
                  <c:x val="-0.15274228311347898"/>
                  <c:y val="0.16391173524276609"/>
                </c:manualLayout>
              </c:layout>
              <c:spPr>
                <a:noFill/>
                <a:ln>
                  <a:noFill/>
                </a:ln>
                <a:effectLst/>
              </c:spPr>
              <c:txPr>
                <a:bodyPr rot="0" spcFirstLastPara="1" vertOverflow="ellipsis" vert="horz" wrap="square" lIns="38100" tIns="19050" rIns="38100" bIns="19050" anchor="ctr" anchorCtr="1">
                  <a:noAutofit/>
                </a:bodyPr>
                <a:lstStyle/>
                <a:p>
                  <a:pPr>
                    <a:defRPr sz="1600" b="0" i="0" u="none" strike="noStrike" kern="1200" spc="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B820-42CD-9251-D7007BA60580}"/>
                </c:ext>
                <c:ext xmlns:c15="http://schemas.microsoft.com/office/drawing/2012/chart" uri="{CE6537A1-D6FC-4f65-9D91-7224C49458BB}">
                  <c15:layout>
                    <c:manualLayout>
                      <c:w val="0.27503479678676529"/>
                      <c:h val="0.14020838989953843"/>
                    </c:manualLayout>
                  </c15:layout>
                </c:ext>
              </c:extLst>
            </c:dLbl>
            <c:dLbl>
              <c:idx val="2"/>
              <c:layout>
                <c:manualLayout>
                  <c:x val="-2.0885262789287571E-2"/>
                  <c:y val="-0.27247177715191823"/>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B820-42CD-9251-D7007BA60580}"/>
                </c:ext>
                <c:ext xmlns:c15="http://schemas.microsoft.com/office/drawing/2012/chart" uri="{CE6537A1-D6FC-4f65-9D91-7224C49458BB}"/>
              </c:extLst>
            </c:dLbl>
            <c:dLbl>
              <c:idx val="3"/>
              <c:layout>
                <c:manualLayout>
                  <c:x val="0.21742998213215992"/>
                  <c:y val="0.22161680827396868"/>
                </c:manualLayout>
              </c:layout>
              <c:spPr>
                <a:noFill/>
                <a:ln>
                  <a:noFill/>
                </a:ln>
                <a:effectLst/>
              </c:spPr>
              <c:txPr>
                <a:bodyPr rot="0" spcFirstLastPara="1" vertOverflow="ellipsis" vert="horz" wrap="square" lIns="38100" tIns="19050" rIns="38100" bIns="19050" anchor="ctr" anchorCtr="1">
                  <a:spAutoFit/>
                </a:bodyPr>
                <a:lstStyle/>
                <a:p>
                  <a:pPr>
                    <a:defRPr sz="1600" b="0" i="0" u="none" strike="noStrike" kern="1200" spc="0" baseline="0">
                      <a:solidFill>
                        <a:schemeClr val="bg1"/>
                      </a:solidFill>
                      <a:latin typeface="Times New Roman" panose="02020603050405020304" pitchFamily="18" charset="0"/>
                      <a:ea typeface="+mn-ea"/>
                      <a:cs typeface="Times New Roman" panose="02020603050405020304" pitchFamily="18" charset="0"/>
                    </a:defRPr>
                  </a:pPr>
                  <a:endParaRPr lang="en-US"/>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B820-42CD-9251-D7007BA60580}"/>
                </c:ext>
                <c:ext xmlns:c15="http://schemas.microsoft.com/office/drawing/2012/chart" uri="{CE6537A1-D6FC-4f65-9D91-7224C49458BB}">
                  <c15:layout>
                    <c:manualLayout>
                      <c:w val="0.26455690464390424"/>
                      <c:h val="0.15295274891723665"/>
                    </c:manualLayout>
                  </c15:layout>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spc="0" baseline="0">
                    <a:solidFill>
                      <a:schemeClr val="accent1"/>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Investment!$A$7:$A$10</c:f>
              <c:strCache>
                <c:ptCount val="4"/>
                <c:pt idx="0">
                  <c:v>Agriculture</c:v>
                </c:pt>
                <c:pt idx="1">
                  <c:v>Industry</c:v>
                </c:pt>
                <c:pt idx="2">
                  <c:v>Tourism</c:v>
                </c:pt>
                <c:pt idx="3">
                  <c:v>Infrastructure</c:v>
                </c:pt>
              </c:strCache>
            </c:strRef>
          </c:cat>
          <c:val>
            <c:numRef>
              <c:f>Investment!$G$7:$G$10</c:f>
              <c:numCache>
                <c:formatCode>General</c:formatCode>
                <c:ptCount val="4"/>
                <c:pt idx="0">
                  <c:v>0.4</c:v>
                </c:pt>
                <c:pt idx="1">
                  <c:v>1.3</c:v>
                </c:pt>
                <c:pt idx="2">
                  <c:v>3.2</c:v>
                </c:pt>
                <c:pt idx="3">
                  <c:v>1.5</c:v>
                </c:pt>
              </c:numCache>
            </c:numRef>
          </c:val>
          <c:extLst xmlns:c16r2="http://schemas.microsoft.com/office/drawing/2015/06/chart">
            <c:ext xmlns:c16="http://schemas.microsoft.com/office/drawing/2014/chart" uri="{C3380CC4-5D6E-409C-BE32-E72D297353CC}">
              <c16:uniqueId val="{00000008-B820-42CD-9251-D7007BA60580}"/>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628C66-39C9-4511-83C7-CEF1A8A5E0CC}"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A9F71224-E148-4E97-BA5F-079F624C5DF3}">
      <dgm:prSet phldrT="[Text]" custT="1"/>
      <dgm:spPr>
        <a:solidFill>
          <a:schemeClr val="accent2">
            <a:lumMod val="75000"/>
          </a:schemeClr>
        </a:solidFill>
      </dgm:spPr>
      <dgm:t>
        <a:bodyPr/>
        <a:lstStyle/>
        <a:p>
          <a:pPr algn="l">
            <a:lnSpc>
              <a:spcPct val="100000"/>
            </a:lnSpc>
          </a:pPr>
          <a:r>
            <a:rPr lang="en-US" sz="1800" dirty="0" smtClean="0">
              <a:latin typeface="Times New Roman" panose="02020603050405020304" pitchFamily="18" charset="0"/>
              <a:cs typeface="Times New Roman" panose="02020603050405020304" pitchFamily="18" charset="0"/>
            </a:rPr>
            <a:t>GDP share of Industry increased from 24.1% in 2013 to 29% in 2016 (vs. target 30% in 2025) </a:t>
          </a:r>
        </a:p>
        <a:p>
          <a:pPr algn="l">
            <a:lnSpc>
              <a:spcPct val="100000"/>
            </a:lnSpc>
          </a:pPr>
          <a:r>
            <a:rPr lang="en-US" sz="1800" dirty="0" smtClean="0">
              <a:latin typeface="Times New Roman" panose="02020603050405020304" pitchFamily="18" charset="0"/>
              <a:cs typeface="Times New Roman" panose="02020603050405020304" pitchFamily="18" charset="0"/>
            </a:rPr>
            <a:t>GDP share of Manufacturing increased from 15.5% in 2013 to 16.3% in 2016 (vs. target 20% in 2025)</a:t>
          </a:r>
          <a:endParaRPr lang="en-US" sz="1800" dirty="0">
            <a:latin typeface="Times New Roman" panose="02020603050405020304" pitchFamily="18" charset="0"/>
            <a:cs typeface="Times New Roman" panose="02020603050405020304" pitchFamily="18" charset="0"/>
          </a:endParaRPr>
        </a:p>
      </dgm:t>
    </dgm:pt>
    <dgm:pt modelId="{643038C1-863F-469D-9AD0-A201C00118A7}" type="parTrans" cxnId="{AA82B256-4BDE-4D9B-A343-B40B49621F77}">
      <dgm:prSet/>
      <dgm:spPr/>
      <dgm:t>
        <a:bodyPr/>
        <a:lstStyle/>
        <a:p>
          <a:endParaRPr lang="en-US"/>
        </a:p>
      </dgm:t>
    </dgm:pt>
    <dgm:pt modelId="{C51B856D-4BB2-4E0C-BCFC-A6BC32D7F0C7}" type="sibTrans" cxnId="{AA82B256-4BDE-4D9B-A343-B40B49621F77}">
      <dgm:prSet/>
      <dgm:spPr/>
      <dgm:t>
        <a:bodyPr/>
        <a:lstStyle/>
        <a:p>
          <a:endParaRPr lang="en-US"/>
        </a:p>
      </dgm:t>
    </dgm:pt>
    <dgm:pt modelId="{CEE29D80-072C-4405-B80F-62A9AD6B93DB}">
      <dgm:prSet phldrT="[Text]" custT="1"/>
      <dgm:spPr>
        <a:solidFill>
          <a:schemeClr val="accent3">
            <a:lumMod val="75000"/>
          </a:schemeClr>
        </a:solidFill>
      </dgm:spPr>
      <dgm:t>
        <a:bodyPr/>
        <a:lstStyle/>
        <a:p>
          <a:pPr>
            <a:lnSpc>
              <a:spcPct val="120000"/>
            </a:lnSpc>
          </a:pPr>
          <a:r>
            <a:rPr lang="en-US" sz="1800" dirty="0" smtClean="0">
              <a:latin typeface="Times New Roman" panose="02020603050405020304" pitchFamily="18" charset="0"/>
              <a:cs typeface="Times New Roman" panose="02020603050405020304" pitchFamily="18" charset="0"/>
            </a:rPr>
            <a:t>Export share of Garment &amp; Footwear decreased from 77.1% in 2013 to 73.1% in 2016 (vs. target 50% in 2025)</a:t>
          </a:r>
          <a:endParaRPr lang="en-US" sz="1800" dirty="0">
            <a:latin typeface="Times New Roman" panose="02020603050405020304" pitchFamily="18" charset="0"/>
            <a:cs typeface="Times New Roman" panose="02020603050405020304" pitchFamily="18" charset="0"/>
          </a:endParaRPr>
        </a:p>
      </dgm:t>
    </dgm:pt>
    <dgm:pt modelId="{C62A645B-6F95-471E-9028-FD8D20386223}" type="parTrans" cxnId="{539CFA77-E559-40F9-A014-430FF74D0EB1}">
      <dgm:prSet/>
      <dgm:spPr/>
      <dgm:t>
        <a:bodyPr/>
        <a:lstStyle/>
        <a:p>
          <a:endParaRPr lang="en-US"/>
        </a:p>
      </dgm:t>
    </dgm:pt>
    <dgm:pt modelId="{F7864860-E257-4E7A-8D4D-4165E8C8CE05}" type="sibTrans" cxnId="{539CFA77-E559-40F9-A014-430FF74D0EB1}">
      <dgm:prSet/>
      <dgm:spPr/>
      <dgm:t>
        <a:bodyPr/>
        <a:lstStyle/>
        <a:p>
          <a:endParaRPr lang="en-US"/>
        </a:p>
      </dgm:t>
    </dgm:pt>
    <dgm:pt modelId="{1D4B6CA3-7C1E-4CF2-A436-AF7855523EDA}">
      <dgm:prSet phldrT="[Text]" custT="1"/>
      <dgm:spPr>
        <a:solidFill>
          <a:schemeClr val="accent4">
            <a:lumMod val="75000"/>
          </a:schemeClr>
        </a:solidFill>
      </dgm:spPr>
      <dgm:t>
        <a:bodyPr/>
        <a:lstStyle/>
        <a:p>
          <a:pPr>
            <a:lnSpc>
              <a:spcPct val="110000"/>
            </a:lnSpc>
          </a:pPr>
          <a:r>
            <a:rPr lang="en-US" sz="1800" dirty="0" smtClean="0">
              <a:uFillTx/>
              <a:latin typeface="Times New Roman" panose="02020603050405020304" pitchFamily="18" charset="0"/>
              <a:cs typeface="Times New Roman" panose="02020603050405020304" pitchFamily="18" charset="0"/>
            </a:rPr>
            <a:t>SME Registration at MIH increased from 537 in 2015 to 801 in 2016 while the number of companies completed tax registration (real regime) increased from 1,701 in 2015 to 5,257 in 2016</a:t>
          </a:r>
          <a:endParaRPr lang="en-US" sz="1800" dirty="0">
            <a:latin typeface="Times New Roman" panose="02020603050405020304" pitchFamily="18" charset="0"/>
            <a:cs typeface="Times New Roman" panose="02020603050405020304" pitchFamily="18" charset="0"/>
          </a:endParaRPr>
        </a:p>
      </dgm:t>
    </dgm:pt>
    <dgm:pt modelId="{977E3121-0735-4B72-B7F1-D28F6045EF29}" type="parTrans" cxnId="{0E9FF731-1C1F-4DA4-A2F9-E475CBAE9F9D}">
      <dgm:prSet/>
      <dgm:spPr/>
      <dgm:t>
        <a:bodyPr/>
        <a:lstStyle/>
        <a:p>
          <a:endParaRPr lang="en-US"/>
        </a:p>
      </dgm:t>
    </dgm:pt>
    <dgm:pt modelId="{6085D8CC-E260-4CC2-A420-BB177BB14A53}" type="sibTrans" cxnId="{0E9FF731-1C1F-4DA4-A2F9-E475CBAE9F9D}">
      <dgm:prSet/>
      <dgm:spPr/>
      <dgm:t>
        <a:bodyPr/>
        <a:lstStyle/>
        <a:p>
          <a:endParaRPr lang="en-US"/>
        </a:p>
      </dgm:t>
    </dgm:pt>
    <dgm:pt modelId="{F65DDE40-DBB4-43A7-AA0C-FE057B5236A9}" type="pres">
      <dgm:prSet presAssocID="{0B628C66-39C9-4511-83C7-CEF1A8A5E0CC}" presName="Name0" presStyleCnt="0">
        <dgm:presLayoutVars>
          <dgm:chMax val="7"/>
          <dgm:chPref val="7"/>
          <dgm:dir/>
        </dgm:presLayoutVars>
      </dgm:prSet>
      <dgm:spPr/>
      <dgm:t>
        <a:bodyPr/>
        <a:lstStyle/>
        <a:p>
          <a:endParaRPr lang="en-US"/>
        </a:p>
      </dgm:t>
    </dgm:pt>
    <dgm:pt modelId="{44FE0CEF-95DC-42C9-A942-549406613042}" type="pres">
      <dgm:prSet presAssocID="{0B628C66-39C9-4511-83C7-CEF1A8A5E0CC}" presName="Name1" presStyleCnt="0"/>
      <dgm:spPr/>
    </dgm:pt>
    <dgm:pt modelId="{9ECAB548-8022-4667-B795-EE737567CD83}" type="pres">
      <dgm:prSet presAssocID="{0B628C66-39C9-4511-83C7-CEF1A8A5E0CC}" presName="cycle" presStyleCnt="0"/>
      <dgm:spPr/>
    </dgm:pt>
    <dgm:pt modelId="{9E068C5A-D1D4-4D1F-8730-A5AC2684E744}" type="pres">
      <dgm:prSet presAssocID="{0B628C66-39C9-4511-83C7-CEF1A8A5E0CC}" presName="srcNode" presStyleLbl="node1" presStyleIdx="0" presStyleCnt="3"/>
      <dgm:spPr/>
    </dgm:pt>
    <dgm:pt modelId="{0B9C60AC-9123-434F-8352-33D4DEC4A57F}" type="pres">
      <dgm:prSet presAssocID="{0B628C66-39C9-4511-83C7-CEF1A8A5E0CC}" presName="conn" presStyleLbl="parChTrans1D2" presStyleIdx="0" presStyleCnt="1"/>
      <dgm:spPr/>
      <dgm:t>
        <a:bodyPr/>
        <a:lstStyle/>
        <a:p>
          <a:endParaRPr lang="en-US"/>
        </a:p>
      </dgm:t>
    </dgm:pt>
    <dgm:pt modelId="{17DD7666-90B1-492D-867E-A16E961AFAEA}" type="pres">
      <dgm:prSet presAssocID="{0B628C66-39C9-4511-83C7-CEF1A8A5E0CC}" presName="extraNode" presStyleLbl="node1" presStyleIdx="0" presStyleCnt="3"/>
      <dgm:spPr/>
    </dgm:pt>
    <dgm:pt modelId="{92512521-9ACB-466B-AA7D-136930B61D64}" type="pres">
      <dgm:prSet presAssocID="{0B628C66-39C9-4511-83C7-CEF1A8A5E0CC}" presName="dstNode" presStyleLbl="node1" presStyleIdx="0" presStyleCnt="3"/>
      <dgm:spPr/>
    </dgm:pt>
    <dgm:pt modelId="{4FCD5047-F092-4AD6-9B51-5A6D24D789F0}" type="pres">
      <dgm:prSet presAssocID="{A9F71224-E148-4E97-BA5F-079F624C5DF3}" presName="text_1" presStyleLbl="node1" presStyleIdx="0" presStyleCnt="3" custScaleY="152941" custLinFactNeighborY="-16254">
        <dgm:presLayoutVars>
          <dgm:bulletEnabled val="1"/>
        </dgm:presLayoutVars>
      </dgm:prSet>
      <dgm:spPr/>
      <dgm:t>
        <a:bodyPr/>
        <a:lstStyle/>
        <a:p>
          <a:endParaRPr lang="en-US"/>
        </a:p>
      </dgm:t>
    </dgm:pt>
    <dgm:pt modelId="{7A48AEDD-0801-43A7-B59B-FA168C1AB8F1}" type="pres">
      <dgm:prSet presAssocID="{A9F71224-E148-4E97-BA5F-079F624C5DF3}" presName="accent_1" presStyleCnt="0"/>
      <dgm:spPr/>
    </dgm:pt>
    <dgm:pt modelId="{1839D6AE-3F82-4F7E-9A34-F80BD3DA9E5F}" type="pres">
      <dgm:prSet presAssocID="{A9F71224-E148-4E97-BA5F-079F624C5DF3}" presName="accentRepeatNode" presStyleLbl="solidFgAcc1" presStyleIdx="0" presStyleCnt="3" custScaleX="113904" custScaleY="122978" custLinFactNeighborY="-12077"/>
      <dgm:spPr/>
    </dgm:pt>
    <dgm:pt modelId="{37C35ADD-8A6B-4675-B95C-EED8326FC6D4}" type="pres">
      <dgm:prSet presAssocID="{CEE29D80-072C-4405-B80F-62A9AD6B93DB}" presName="text_2" presStyleLbl="node1" presStyleIdx="1" presStyleCnt="3" custScaleY="134921" custLinFactNeighborY="6300">
        <dgm:presLayoutVars>
          <dgm:bulletEnabled val="1"/>
        </dgm:presLayoutVars>
      </dgm:prSet>
      <dgm:spPr/>
      <dgm:t>
        <a:bodyPr/>
        <a:lstStyle/>
        <a:p>
          <a:endParaRPr lang="en-US"/>
        </a:p>
      </dgm:t>
    </dgm:pt>
    <dgm:pt modelId="{4CEEBD60-A64F-4BC3-A054-DA3DF3DF9E6C}" type="pres">
      <dgm:prSet presAssocID="{CEE29D80-072C-4405-B80F-62A9AD6B93DB}" presName="accent_2" presStyleCnt="0"/>
      <dgm:spPr/>
    </dgm:pt>
    <dgm:pt modelId="{E89D8441-ECDE-4FB6-B659-A7B6AED73547}" type="pres">
      <dgm:prSet presAssocID="{CEE29D80-072C-4405-B80F-62A9AD6B93DB}" presName="accentRepeatNode" presStyleLbl="solidFgAcc1" presStyleIdx="1" presStyleCnt="3" custScaleX="123848" custScaleY="120635" custLinFactNeighborX="-929" custLinFactNeighborY="5977"/>
      <dgm:spPr/>
    </dgm:pt>
    <dgm:pt modelId="{8C69C7EA-DE4B-4595-9666-3A1E5B1E99DC}" type="pres">
      <dgm:prSet presAssocID="{1D4B6CA3-7C1E-4CF2-A436-AF7855523EDA}" presName="text_3" presStyleLbl="node1" presStyleIdx="2" presStyleCnt="3" custScaleY="128836" custLinFactNeighborY="20876">
        <dgm:presLayoutVars>
          <dgm:bulletEnabled val="1"/>
        </dgm:presLayoutVars>
      </dgm:prSet>
      <dgm:spPr/>
      <dgm:t>
        <a:bodyPr/>
        <a:lstStyle/>
        <a:p>
          <a:endParaRPr lang="en-US"/>
        </a:p>
      </dgm:t>
    </dgm:pt>
    <dgm:pt modelId="{E5CB4E04-81D6-45C3-84CC-52B3155F7489}" type="pres">
      <dgm:prSet presAssocID="{1D4B6CA3-7C1E-4CF2-A436-AF7855523EDA}" presName="accent_3" presStyleCnt="0"/>
      <dgm:spPr/>
    </dgm:pt>
    <dgm:pt modelId="{50505A8C-8765-45A5-AB92-6F411F081420}" type="pres">
      <dgm:prSet presAssocID="{1D4B6CA3-7C1E-4CF2-A436-AF7855523EDA}" presName="accentRepeatNode" presStyleLbl="solidFgAcc1" presStyleIdx="2" presStyleCnt="3" custScaleX="114903" custScaleY="113156" custLinFactNeighborY="18931"/>
      <dgm:spPr/>
    </dgm:pt>
  </dgm:ptLst>
  <dgm:cxnLst>
    <dgm:cxn modelId="{988EBB1D-B62E-491E-9A41-88D40D1C2D89}" type="presOf" srcId="{CEE29D80-072C-4405-B80F-62A9AD6B93DB}" destId="{37C35ADD-8A6B-4675-B95C-EED8326FC6D4}" srcOrd="0" destOrd="0" presId="urn:microsoft.com/office/officeart/2008/layout/VerticalCurvedList"/>
    <dgm:cxn modelId="{0E9FF731-1C1F-4DA4-A2F9-E475CBAE9F9D}" srcId="{0B628C66-39C9-4511-83C7-CEF1A8A5E0CC}" destId="{1D4B6CA3-7C1E-4CF2-A436-AF7855523EDA}" srcOrd="2" destOrd="0" parTransId="{977E3121-0735-4B72-B7F1-D28F6045EF29}" sibTransId="{6085D8CC-E260-4CC2-A420-BB177BB14A53}"/>
    <dgm:cxn modelId="{0AE7D3FE-7D4F-44C6-BE00-EF4E63CBFC63}" type="presOf" srcId="{1D4B6CA3-7C1E-4CF2-A436-AF7855523EDA}" destId="{8C69C7EA-DE4B-4595-9666-3A1E5B1E99DC}" srcOrd="0" destOrd="0" presId="urn:microsoft.com/office/officeart/2008/layout/VerticalCurvedList"/>
    <dgm:cxn modelId="{4D5685C6-2EF5-4EA4-B20C-A76EBCD4341A}" type="presOf" srcId="{A9F71224-E148-4E97-BA5F-079F624C5DF3}" destId="{4FCD5047-F092-4AD6-9B51-5A6D24D789F0}" srcOrd="0" destOrd="0" presId="urn:microsoft.com/office/officeart/2008/layout/VerticalCurvedList"/>
    <dgm:cxn modelId="{539CFA77-E559-40F9-A014-430FF74D0EB1}" srcId="{0B628C66-39C9-4511-83C7-CEF1A8A5E0CC}" destId="{CEE29D80-072C-4405-B80F-62A9AD6B93DB}" srcOrd="1" destOrd="0" parTransId="{C62A645B-6F95-471E-9028-FD8D20386223}" sibTransId="{F7864860-E257-4E7A-8D4D-4165E8C8CE05}"/>
    <dgm:cxn modelId="{1595178A-32CB-4888-A16D-5B91F535A250}" type="presOf" srcId="{0B628C66-39C9-4511-83C7-CEF1A8A5E0CC}" destId="{F65DDE40-DBB4-43A7-AA0C-FE057B5236A9}" srcOrd="0" destOrd="0" presId="urn:microsoft.com/office/officeart/2008/layout/VerticalCurvedList"/>
    <dgm:cxn modelId="{B6887324-1755-4EE4-AF84-3CA43EF7D970}" type="presOf" srcId="{C51B856D-4BB2-4E0C-BCFC-A6BC32D7F0C7}" destId="{0B9C60AC-9123-434F-8352-33D4DEC4A57F}" srcOrd="0" destOrd="0" presId="urn:microsoft.com/office/officeart/2008/layout/VerticalCurvedList"/>
    <dgm:cxn modelId="{AA82B256-4BDE-4D9B-A343-B40B49621F77}" srcId="{0B628C66-39C9-4511-83C7-CEF1A8A5E0CC}" destId="{A9F71224-E148-4E97-BA5F-079F624C5DF3}" srcOrd="0" destOrd="0" parTransId="{643038C1-863F-469D-9AD0-A201C00118A7}" sibTransId="{C51B856D-4BB2-4E0C-BCFC-A6BC32D7F0C7}"/>
    <dgm:cxn modelId="{2C848419-BF1D-4AB8-B8B5-8ECBA62E9BED}" type="presParOf" srcId="{F65DDE40-DBB4-43A7-AA0C-FE057B5236A9}" destId="{44FE0CEF-95DC-42C9-A942-549406613042}" srcOrd="0" destOrd="0" presId="urn:microsoft.com/office/officeart/2008/layout/VerticalCurvedList"/>
    <dgm:cxn modelId="{9AF97214-85A8-423E-B721-177C96CE0567}" type="presParOf" srcId="{44FE0CEF-95DC-42C9-A942-549406613042}" destId="{9ECAB548-8022-4667-B795-EE737567CD83}" srcOrd="0" destOrd="0" presId="urn:microsoft.com/office/officeart/2008/layout/VerticalCurvedList"/>
    <dgm:cxn modelId="{51130923-34DE-4967-90BD-F2D57C576776}" type="presParOf" srcId="{9ECAB548-8022-4667-B795-EE737567CD83}" destId="{9E068C5A-D1D4-4D1F-8730-A5AC2684E744}" srcOrd="0" destOrd="0" presId="urn:microsoft.com/office/officeart/2008/layout/VerticalCurvedList"/>
    <dgm:cxn modelId="{1E2A4F86-83BE-4527-B804-42BFE4B02BB4}" type="presParOf" srcId="{9ECAB548-8022-4667-B795-EE737567CD83}" destId="{0B9C60AC-9123-434F-8352-33D4DEC4A57F}" srcOrd="1" destOrd="0" presId="urn:microsoft.com/office/officeart/2008/layout/VerticalCurvedList"/>
    <dgm:cxn modelId="{12D1321B-EB24-4FE3-B95F-82A2FF3965AC}" type="presParOf" srcId="{9ECAB548-8022-4667-B795-EE737567CD83}" destId="{17DD7666-90B1-492D-867E-A16E961AFAEA}" srcOrd="2" destOrd="0" presId="urn:microsoft.com/office/officeart/2008/layout/VerticalCurvedList"/>
    <dgm:cxn modelId="{8A0CCFDF-1028-4904-B332-C2D0ED307954}" type="presParOf" srcId="{9ECAB548-8022-4667-B795-EE737567CD83}" destId="{92512521-9ACB-466B-AA7D-136930B61D64}" srcOrd="3" destOrd="0" presId="urn:microsoft.com/office/officeart/2008/layout/VerticalCurvedList"/>
    <dgm:cxn modelId="{D3B9A7B5-DC05-48E3-8E9E-8E47C144D618}" type="presParOf" srcId="{44FE0CEF-95DC-42C9-A942-549406613042}" destId="{4FCD5047-F092-4AD6-9B51-5A6D24D789F0}" srcOrd="1" destOrd="0" presId="urn:microsoft.com/office/officeart/2008/layout/VerticalCurvedList"/>
    <dgm:cxn modelId="{217E409E-E1BA-4099-9779-055D5E82B1CF}" type="presParOf" srcId="{44FE0CEF-95DC-42C9-A942-549406613042}" destId="{7A48AEDD-0801-43A7-B59B-FA168C1AB8F1}" srcOrd="2" destOrd="0" presId="urn:microsoft.com/office/officeart/2008/layout/VerticalCurvedList"/>
    <dgm:cxn modelId="{8533E597-2A67-48A3-A445-FE8AAE185EF5}" type="presParOf" srcId="{7A48AEDD-0801-43A7-B59B-FA168C1AB8F1}" destId="{1839D6AE-3F82-4F7E-9A34-F80BD3DA9E5F}" srcOrd="0" destOrd="0" presId="urn:microsoft.com/office/officeart/2008/layout/VerticalCurvedList"/>
    <dgm:cxn modelId="{F135FB6D-884A-4FC0-A3BD-1B23C294E626}" type="presParOf" srcId="{44FE0CEF-95DC-42C9-A942-549406613042}" destId="{37C35ADD-8A6B-4675-B95C-EED8326FC6D4}" srcOrd="3" destOrd="0" presId="urn:microsoft.com/office/officeart/2008/layout/VerticalCurvedList"/>
    <dgm:cxn modelId="{37632BDA-DB20-4CF9-A37D-241AD9BFD47A}" type="presParOf" srcId="{44FE0CEF-95DC-42C9-A942-549406613042}" destId="{4CEEBD60-A64F-4BC3-A054-DA3DF3DF9E6C}" srcOrd="4" destOrd="0" presId="urn:microsoft.com/office/officeart/2008/layout/VerticalCurvedList"/>
    <dgm:cxn modelId="{EBE52792-D509-4297-828A-36C88429FCD5}" type="presParOf" srcId="{4CEEBD60-A64F-4BC3-A054-DA3DF3DF9E6C}" destId="{E89D8441-ECDE-4FB6-B659-A7B6AED73547}" srcOrd="0" destOrd="0" presId="urn:microsoft.com/office/officeart/2008/layout/VerticalCurvedList"/>
    <dgm:cxn modelId="{92CBAE91-416D-4E01-A3AE-4C40047C6F56}" type="presParOf" srcId="{44FE0CEF-95DC-42C9-A942-549406613042}" destId="{8C69C7EA-DE4B-4595-9666-3A1E5B1E99DC}" srcOrd="5" destOrd="0" presId="urn:microsoft.com/office/officeart/2008/layout/VerticalCurvedList"/>
    <dgm:cxn modelId="{3EAA529D-75E3-4140-B075-70226F82AA85}" type="presParOf" srcId="{44FE0CEF-95DC-42C9-A942-549406613042}" destId="{E5CB4E04-81D6-45C3-84CC-52B3155F7489}" srcOrd="6" destOrd="0" presId="urn:microsoft.com/office/officeart/2008/layout/VerticalCurvedList"/>
    <dgm:cxn modelId="{B73130E7-695E-488C-A308-9D8939AA83D9}" type="presParOf" srcId="{E5CB4E04-81D6-45C3-84CC-52B3155F7489}" destId="{50505A8C-8765-45A5-AB92-6F411F08142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0.03654</cdr:x>
      <cdr:y>0.09188</cdr:y>
    </cdr:from>
    <cdr:to>
      <cdr:x>0.4293</cdr:x>
      <cdr:y>0.20213</cdr:y>
    </cdr:to>
    <cdr:sp macro="" textlink="">
      <cdr:nvSpPr>
        <cdr:cNvPr id="2" name="TextBox 1"/>
        <cdr:cNvSpPr txBox="1"/>
      </cdr:nvSpPr>
      <cdr:spPr>
        <a:xfrm xmlns:a="http://schemas.openxmlformats.org/drawingml/2006/main">
          <a:off x="304800" y="381000"/>
          <a:ext cx="3276600" cy="4572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600" dirty="0" smtClean="0">
              <a:latin typeface="Times New Roman" panose="02020603050405020304" pitchFamily="18" charset="0"/>
              <a:cs typeface="Times New Roman" panose="02020603050405020304" pitchFamily="18" charset="0"/>
            </a:rPr>
            <a:t>Unit: Billion </a:t>
          </a:r>
          <a:r>
            <a:rPr lang="en-US" sz="1800" dirty="0" smtClean="0">
              <a:latin typeface="Times New Roman" panose="02020603050405020304" pitchFamily="18" charset="0"/>
              <a:cs typeface="Times New Roman" panose="02020603050405020304" pitchFamily="18" charset="0"/>
            </a:rPr>
            <a:t>US</a:t>
          </a:r>
          <a:r>
            <a:rPr lang="en-US" sz="1600" dirty="0" smtClean="0">
              <a:latin typeface="Times New Roman" panose="02020603050405020304" pitchFamily="18" charset="0"/>
              <a:cs typeface="Times New Roman" panose="02020603050405020304" pitchFamily="18" charset="0"/>
            </a:rPr>
            <a:t> Dollar</a:t>
          </a:r>
          <a:endParaRPr lang="en-US" sz="1600" dirty="0">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0.17391</cdr:x>
      <cdr:y>0.13929</cdr:y>
    </cdr:from>
    <cdr:to>
      <cdr:x>0.46087</cdr:x>
      <cdr:y>0.18773</cdr:y>
    </cdr:to>
    <cdr:sp macro="" textlink="">
      <cdr:nvSpPr>
        <cdr:cNvPr id="2" name="TextBox 1"/>
        <cdr:cNvSpPr txBox="1"/>
      </cdr:nvSpPr>
      <cdr:spPr>
        <a:xfrm xmlns:a="http://schemas.openxmlformats.org/drawingml/2006/main">
          <a:off x="1523999" y="850899"/>
          <a:ext cx="2514600" cy="295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dirty="0" smtClean="0">
              <a:latin typeface="Times New Roman" panose="02020603050405020304" pitchFamily="18" charset="0"/>
              <a:cs typeface="Times New Roman" panose="02020603050405020304" pitchFamily="18" charset="0"/>
            </a:rPr>
            <a:t>Unit: Billion US Dollar</a:t>
          </a:r>
          <a:endParaRPr lang="en-US" sz="1800" dirty="0">
            <a:latin typeface="Times New Roman" panose="02020603050405020304" pitchFamily="18" charset="0"/>
            <a:cs typeface="Times New Roman" panose="02020603050405020304"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0.28584</cdr:x>
      <cdr:y>0.29259</cdr:y>
    </cdr:from>
    <cdr:to>
      <cdr:x>0.42519</cdr:x>
      <cdr:y>0.34312</cdr:y>
    </cdr:to>
    <cdr:sp macro="" textlink="">
      <cdr:nvSpPr>
        <cdr:cNvPr id="2" name="TextBox 1"/>
        <cdr:cNvSpPr txBox="1"/>
      </cdr:nvSpPr>
      <cdr:spPr>
        <a:xfrm xmlns:a="http://schemas.openxmlformats.org/drawingml/2006/main">
          <a:off x="1250456" y="1323680"/>
          <a:ext cx="609600" cy="228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0.61679</cdr:x>
      <cdr:y>0.27574</cdr:y>
    </cdr:from>
    <cdr:to>
      <cdr:x>0.7213</cdr:x>
      <cdr:y>0.32627</cdr:y>
    </cdr:to>
    <cdr:sp macro="" textlink="">
      <cdr:nvSpPr>
        <cdr:cNvPr id="4" name="TextBox 3"/>
        <cdr:cNvSpPr txBox="1"/>
      </cdr:nvSpPr>
      <cdr:spPr>
        <a:xfrm xmlns:a="http://schemas.openxmlformats.org/drawingml/2006/main">
          <a:off x="2698256" y="1247480"/>
          <a:ext cx="457200" cy="228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F495225A-DD2E-43B0-95B5-BAC6CD6E56BF}" type="datetimeFigureOut">
              <a:rPr lang="en-US" smtClean="0"/>
              <a:t>2/6/2018</a:t>
            </a:fld>
            <a:endParaRPr lang="en-US"/>
          </a:p>
        </p:txBody>
      </p:sp>
      <p:sp>
        <p:nvSpPr>
          <p:cNvPr id="4" name="Footer Placeholder 3"/>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85D105CA-4DA9-476D-939D-951CB767582D}" type="slidenum">
              <a:rPr lang="en-US" smtClean="0"/>
              <a:t>‹#›</a:t>
            </a:fld>
            <a:endParaRPr lang="en-US"/>
          </a:p>
        </p:txBody>
      </p:sp>
    </p:spTree>
    <p:extLst>
      <p:ext uri="{BB962C8B-B14F-4D97-AF65-F5344CB8AC3E}">
        <p14:creationId xmlns:p14="http://schemas.microsoft.com/office/powerpoint/2010/main" val="3359430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C33C7038-2C5E-438E-8DB8-0F9AE54A5BD2}" type="datetimeFigureOut">
              <a:rPr lang="en-US" smtClean="0"/>
              <a:t>2/6/2018</a:t>
            </a:fld>
            <a:endParaRPr lang="en-US"/>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144A8BF9-D3A8-4A2D-AD55-DC5F54793B86}" type="slidenum">
              <a:rPr lang="en-US" smtClean="0"/>
              <a:t>‹#›</a:t>
            </a:fld>
            <a:endParaRPr lang="en-US"/>
          </a:p>
        </p:txBody>
      </p:sp>
    </p:spTree>
    <p:extLst>
      <p:ext uri="{BB962C8B-B14F-4D97-AF65-F5344CB8AC3E}">
        <p14:creationId xmlns:p14="http://schemas.microsoft.com/office/powerpoint/2010/main" val="3228153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8B0A94-87F9-4015-BFAE-51551AA0020D}"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297897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4A8BF9-D3A8-4A2D-AD55-DC5F54793B86}" type="slidenum">
              <a:rPr lang="en-US" smtClean="0"/>
              <a:t>8</a:t>
            </a:fld>
            <a:endParaRPr lang="en-US"/>
          </a:p>
        </p:txBody>
      </p:sp>
    </p:spTree>
    <p:extLst>
      <p:ext uri="{BB962C8B-B14F-4D97-AF65-F5344CB8AC3E}">
        <p14:creationId xmlns:p14="http://schemas.microsoft.com/office/powerpoint/2010/main" val="1767028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035D109-7EBC-4EF0-B001-BB02D463AAFE}" type="datetime1">
              <a:rPr lang="en-US" smtClean="0"/>
              <a:t>2/6/2018</a:t>
            </a:fld>
            <a:endParaRPr lang="en-US"/>
          </a:p>
        </p:txBody>
      </p:sp>
      <p:sp>
        <p:nvSpPr>
          <p:cNvPr id="6" name="Slide Number Placeholder 5"/>
          <p:cNvSpPr>
            <a:spLocks noGrp="1"/>
          </p:cNvSpPr>
          <p:nvPr>
            <p:ph type="sldNum" sz="quarter" idx="12"/>
          </p:nvPr>
        </p:nvSpPr>
        <p:spPr>
          <a:xfrm>
            <a:off x="3810000" y="6324600"/>
            <a:ext cx="1828800" cy="365125"/>
          </a:xfrm>
          <a:prstGeom prst="rect">
            <a:avLst/>
          </a:prstGeom>
        </p:spPr>
        <p:txBody>
          <a:bodyPr/>
          <a:lstStyle>
            <a:lvl1pPr>
              <a:defRPr sz="1800">
                <a:latin typeface="Limon R1" pitchFamily="2" charset="0"/>
              </a:defRPr>
            </a:lvl1pPr>
          </a:lstStyle>
          <a:p>
            <a:pPr algn="ctr"/>
            <a:fld id="{6443F22D-21AD-4E40-A18D-60D5EE967E1C}" type="slidenum">
              <a:rPr lang="en-US" smtClean="0"/>
              <a:pPr algn="ctr"/>
              <a:t>‹#›</a:t>
            </a:fld>
            <a:r>
              <a:rPr lang="km-KH" dirty="0"/>
              <a:t>/</a:t>
            </a:r>
            <a:r>
              <a:rPr lang="km-KH" sz="800" dirty="0">
                <a:latin typeface="Khmer MEF2" pitchFamily="2" charset="0"/>
                <a:cs typeface="Khmer MEF2" pitchFamily="2" charset="0"/>
              </a:rPr>
              <a:t>២៤</a:t>
            </a:r>
            <a:endParaRPr lang="en-US" dirty="0">
              <a:latin typeface="Khmer MEF2" pitchFamily="2" charset="0"/>
              <a:cs typeface="Khmer MEF2" pitchFamily="2" charset="0"/>
            </a:endParaRPr>
          </a:p>
        </p:txBody>
      </p:sp>
    </p:spTree>
    <p:extLst>
      <p:ext uri="{BB962C8B-B14F-4D97-AF65-F5344CB8AC3E}">
        <p14:creationId xmlns:p14="http://schemas.microsoft.com/office/powerpoint/2010/main" val="3064033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26" name="Picture 2" descr="C:\Users\DELL\Downloads\images.png"/>
          <p:cNvPicPr>
            <a:picLocks noChangeAspect="1" noChangeArrowheads="1"/>
          </p:cNvPicPr>
          <p:nvPr userDrawn="1"/>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1524000" y="1066800"/>
            <a:ext cx="6324600" cy="536554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9667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2" descr="C:\Users\DELL\Downloads\images.png"/>
          <p:cNvPicPr>
            <a:picLocks noChangeAspect="1" noChangeArrowheads="1"/>
          </p:cNvPicPr>
          <p:nvPr userDrawn="1"/>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1524000" y="1066800"/>
            <a:ext cx="6324600" cy="536554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3882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40526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6266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84949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396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2680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34016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38672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7442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0F7F1B8-FFC6-4D1B-8248-F47937598E60}" type="datetime1">
              <a:rPr lang="en-US" smtClean="0"/>
              <a:t>2/6/2018</a:t>
            </a:fld>
            <a:endParaRPr lang="en-US"/>
          </a:p>
        </p:txBody>
      </p:sp>
      <p:sp>
        <p:nvSpPr>
          <p:cNvPr id="6" name="Slide Number Placeholder 5"/>
          <p:cNvSpPr>
            <a:spLocks noGrp="1"/>
          </p:cNvSpPr>
          <p:nvPr>
            <p:ph type="sldNum" sz="quarter" idx="12"/>
          </p:nvPr>
        </p:nvSpPr>
        <p:spPr>
          <a:xfrm>
            <a:off x="3581400" y="6368765"/>
            <a:ext cx="2133600" cy="365125"/>
          </a:xfrm>
          <a:prstGeom prst="rect">
            <a:avLst/>
          </a:prstGeom>
        </p:spPr>
        <p:txBody>
          <a:bodyPr/>
          <a:lstStyle>
            <a:lvl1pPr algn="ctr">
              <a:defRPr/>
            </a:lvl1pPr>
          </a:lstStyle>
          <a:p>
            <a:fld id="{6443F22D-21AD-4E40-A18D-60D5EE967E1C}" type="slidenum">
              <a:rPr lang="en-US" smtClean="0"/>
              <a:pPr/>
              <a:t>‹#›</a:t>
            </a:fld>
            <a:endParaRPr lang="en-US"/>
          </a:p>
        </p:txBody>
      </p:sp>
    </p:spTree>
    <p:extLst>
      <p:ext uri="{BB962C8B-B14F-4D97-AF65-F5344CB8AC3E}">
        <p14:creationId xmlns:p14="http://schemas.microsoft.com/office/powerpoint/2010/main" val="595809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1804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10"/>
          <p:cNvSpPr>
            <a:spLocks noGrp="1"/>
          </p:cNvSpPr>
          <p:nvPr>
            <p:ph type="dt" sz="half" idx="10"/>
          </p:nvPr>
        </p:nvSpPr>
        <p:spPr/>
        <p:txBody>
          <a:bodyPr/>
          <a:lstStyle>
            <a:lvl1pPr>
              <a:defRPr/>
            </a:lvl1pPr>
          </a:lstStyle>
          <a:p>
            <a:endParaRPr lang="en-US">
              <a:solidFill>
                <a:prstClr val="black">
                  <a:tint val="75000"/>
                </a:prstClr>
              </a:solidFill>
            </a:endParaRPr>
          </a:p>
        </p:txBody>
      </p:sp>
      <p:sp>
        <p:nvSpPr>
          <p:cNvPr id="5" name="Slide Number Placeholder 16"/>
          <p:cNvSpPr>
            <a:spLocks noGrp="1"/>
          </p:cNvSpPr>
          <p:nvPr>
            <p:ph type="sldNum" sz="quarter" idx="11"/>
          </p:nvPr>
        </p:nvSpPr>
        <p:spPr/>
        <p:txBody>
          <a:bodyPr/>
          <a:lstStyle>
            <a:lvl1pPr>
              <a:defRPr/>
            </a:lvl1pPr>
          </a:lstStyle>
          <a:p>
            <a:fld id="{C805B231-7448-4EAF-824C-FE4A3059119E}" type="slidenum">
              <a:rPr lang="en-US">
                <a:solidFill>
                  <a:prstClr val="black">
                    <a:tint val="75000"/>
                  </a:prstClr>
                </a:solidFill>
              </a:rPr>
              <a:pPr/>
              <a:t>‹#›</a:t>
            </a:fld>
            <a:endParaRPr lang="en-US">
              <a:solidFill>
                <a:prstClr val="black">
                  <a:tint val="75000"/>
                </a:prstClr>
              </a:solidFill>
            </a:endParaRPr>
          </a:p>
        </p:txBody>
      </p:sp>
      <p:sp>
        <p:nvSpPr>
          <p:cNvPr id="6" name="Footer Placeholder 17"/>
          <p:cNvSpPr>
            <a:spLocks noGrp="1"/>
          </p:cNvSpPr>
          <p:nvPr>
            <p:ph type="ftr" sz="quarter" idx="12"/>
          </p:nvPr>
        </p:nvSpPr>
        <p:spPr>
          <a:ln>
            <a:solidFill>
              <a:schemeClr val="tx1"/>
            </a:solidFill>
          </a:ln>
        </p:spPr>
        <p:txBody>
          <a:bodyPr/>
          <a:lstStyle>
            <a:lvl1pPr>
              <a:defRPr>
                <a:solidFill>
                  <a:schemeClr val="tx1"/>
                </a:solidFill>
              </a:defRPr>
            </a:lvl1pPr>
          </a:lstStyle>
          <a:p>
            <a:endParaRPr lang="en-US">
              <a:solidFill>
                <a:prstClr val="black"/>
              </a:solidFill>
            </a:endParaRPr>
          </a:p>
        </p:txBody>
      </p:sp>
    </p:spTree>
    <p:extLst>
      <p:ext uri="{BB962C8B-B14F-4D97-AF65-F5344CB8AC3E}">
        <p14:creationId xmlns:p14="http://schemas.microsoft.com/office/powerpoint/2010/main" val="32029656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Date Placeholder 10"/>
          <p:cNvSpPr>
            <a:spLocks noGrp="1"/>
          </p:cNvSpPr>
          <p:nvPr>
            <p:ph type="dt" sz="half" idx="10"/>
          </p:nvPr>
        </p:nvSpPr>
        <p:spPr/>
        <p:txBody>
          <a:bodyPr/>
          <a:lstStyle>
            <a:lvl1pPr>
              <a:defRPr/>
            </a:lvl1pPr>
          </a:lstStyle>
          <a:p>
            <a:endParaRPr lang="en-US">
              <a:solidFill>
                <a:prstClr val="black">
                  <a:tint val="75000"/>
                </a:prstClr>
              </a:solidFill>
            </a:endParaRPr>
          </a:p>
        </p:txBody>
      </p:sp>
      <p:sp>
        <p:nvSpPr>
          <p:cNvPr id="5" name="Slide Number Placeholder 16"/>
          <p:cNvSpPr>
            <a:spLocks noGrp="1"/>
          </p:cNvSpPr>
          <p:nvPr>
            <p:ph type="sldNum" sz="quarter" idx="11"/>
          </p:nvPr>
        </p:nvSpPr>
        <p:spPr/>
        <p:txBody>
          <a:bodyPr/>
          <a:lstStyle>
            <a:lvl1pPr>
              <a:defRPr/>
            </a:lvl1pPr>
          </a:lstStyle>
          <a:p>
            <a:fld id="{2163D6C8-C89C-4FFC-A62D-07C2304727ED}" type="slidenum">
              <a:rPr lang="en-US">
                <a:solidFill>
                  <a:prstClr val="black">
                    <a:tint val="75000"/>
                  </a:prstClr>
                </a:solidFill>
              </a:rPr>
              <a:pPr/>
              <a:t>‹#›</a:t>
            </a:fld>
            <a:endParaRPr lang="en-US">
              <a:solidFill>
                <a:prstClr val="black">
                  <a:tint val="75000"/>
                </a:prstClr>
              </a:solidFill>
            </a:endParaRPr>
          </a:p>
        </p:txBody>
      </p:sp>
      <p:sp>
        <p:nvSpPr>
          <p:cNvPr id="6" name="Footer Placeholder 17"/>
          <p:cNvSpPr>
            <a:spLocks noGrp="1"/>
          </p:cNvSpPr>
          <p:nvPr>
            <p:ph type="ftr" sz="quarter" idx="12"/>
          </p:nvPr>
        </p:nvSpPr>
        <p:spPr>
          <a:ln>
            <a:solidFill>
              <a:schemeClr val="tx1"/>
            </a:solidFill>
          </a:ln>
        </p:spPr>
        <p:txBody>
          <a:bodyPr/>
          <a:lstStyle>
            <a:lvl1pPr>
              <a:defRPr>
                <a:solidFill>
                  <a:schemeClr val="tx1"/>
                </a:solidFill>
              </a:defRPr>
            </a:lvl1pPr>
          </a:lstStyle>
          <a:p>
            <a:endParaRPr lang="en-US">
              <a:solidFill>
                <a:prstClr val="black"/>
              </a:solidFill>
            </a:endParaRPr>
          </a:p>
        </p:txBody>
      </p:sp>
    </p:spTree>
    <p:extLst>
      <p:ext uri="{BB962C8B-B14F-4D97-AF65-F5344CB8AC3E}">
        <p14:creationId xmlns:p14="http://schemas.microsoft.com/office/powerpoint/2010/main" val="2491616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049790C-CC12-4EC2-8160-E2A2FDA5D288}" type="datetime1">
              <a:rPr lang="en-US" smtClean="0"/>
              <a:t>2/6/2018</a:t>
            </a:fld>
            <a:endParaRPr lang="en-US"/>
          </a:p>
        </p:txBody>
      </p:sp>
      <p:sp>
        <p:nvSpPr>
          <p:cNvPr id="6" name="Slide Number Placeholder 5"/>
          <p:cNvSpPr>
            <a:spLocks noGrp="1"/>
          </p:cNvSpPr>
          <p:nvPr>
            <p:ph type="sldNum" sz="quarter" idx="12"/>
          </p:nvPr>
        </p:nvSpPr>
        <p:spPr>
          <a:xfrm>
            <a:off x="3581400" y="6368765"/>
            <a:ext cx="2133600" cy="365125"/>
          </a:xfrm>
          <a:prstGeom prst="rect">
            <a:avLst/>
          </a:prstGeom>
        </p:spPr>
        <p:txBody>
          <a:bodyPr/>
          <a:lstStyle>
            <a:lvl1pPr algn="ctr">
              <a:defRPr/>
            </a:lvl1pPr>
          </a:lstStyle>
          <a:p>
            <a:fld id="{6443F22D-21AD-4E40-A18D-60D5EE967E1C}" type="slidenum">
              <a:rPr lang="en-US" smtClean="0"/>
              <a:pPr/>
              <a:t>‹#›</a:t>
            </a:fld>
            <a:endParaRPr lang="en-US"/>
          </a:p>
        </p:txBody>
      </p:sp>
    </p:spTree>
    <p:extLst>
      <p:ext uri="{BB962C8B-B14F-4D97-AF65-F5344CB8AC3E}">
        <p14:creationId xmlns:p14="http://schemas.microsoft.com/office/powerpoint/2010/main" val="3325128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8E32AF6-75F1-492B-9119-B0AB48545225}" type="datetime1">
              <a:rPr lang="en-US" smtClean="0"/>
              <a:t>2/6/2018</a:t>
            </a:fld>
            <a:endParaRPr lang="en-US"/>
          </a:p>
        </p:txBody>
      </p:sp>
      <p:sp>
        <p:nvSpPr>
          <p:cNvPr id="7" name="Slide Number Placeholder 6"/>
          <p:cNvSpPr>
            <a:spLocks noGrp="1"/>
          </p:cNvSpPr>
          <p:nvPr>
            <p:ph type="sldNum" sz="quarter" idx="12"/>
          </p:nvPr>
        </p:nvSpPr>
        <p:spPr>
          <a:xfrm>
            <a:off x="3581400" y="6368765"/>
            <a:ext cx="2133600" cy="365125"/>
          </a:xfrm>
          <a:prstGeom prst="rect">
            <a:avLst/>
          </a:prstGeom>
        </p:spPr>
        <p:txBody>
          <a:bodyPr/>
          <a:lstStyle>
            <a:lvl1pPr algn="ctr">
              <a:defRPr/>
            </a:lvl1pPr>
          </a:lstStyle>
          <a:p>
            <a:fld id="{6443F22D-21AD-4E40-A18D-60D5EE967E1C}" type="slidenum">
              <a:rPr lang="en-US" smtClean="0"/>
              <a:pPr/>
              <a:t>‹#›</a:t>
            </a:fld>
            <a:endParaRPr lang="en-US"/>
          </a:p>
        </p:txBody>
      </p:sp>
    </p:spTree>
    <p:extLst>
      <p:ext uri="{BB962C8B-B14F-4D97-AF65-F5344CB8AC3E}">
        <p14:creationId xmlns:p14="http://schemas.microsoft.com/office/powerpoint/2010/main" val="3937976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07724C6-282A-4A40-B2E6-505E08D55952}" type="datetime1">
              <a:rPr lang="en-US" smtClean="0"/>
              <a:t>2/6/2018</a:t>
            </a:fld>
            <a:endParaRPr lang="en-US"/>
          </a:p>
        </p:txBody>
      </p:sp>
      <p:sp>
        <p:nvSpPr>
          <p:cNvPr id="9" name="Slide Number Placeholder 8"/>
          <p:cNvSpPr>
            <a:spLocks noGrp="1"/>
          </p:cNvSpPr>
          <p:nvPr>
            <p:ph type="sldNum" sz="quarter" idx="12"/>
          </p:nvPr>
        </p:nvSpPr>
        <p:spPr>
          <a:xfrm>
            <a:off x="3581400" y="6368765"/>
            <a:ext cx="2133600" cy="365125"/>
          </a:xfrm>
          <a:prstGeom prst="rect">
            <a:avLst/>
          </a:prstGeom>
        </p:spPr>
        <p:txBody>
          <a:bodyPr/>
          <a:lstStyle>
            <a:lvl1pPr algn="ctr">
              <a:defRPr/>
            </a:lvl1pPr>
          </a:lstStyle>
          <a:p>
            <a:fld id="{6443F22D-21AD-4E40-A18D-60D5EE967E1C}" type="slidenum">
              <a:rPr lang="en-US" smtClean="0"/>
              <a:pPr/>
              <a:t>‹#›</a:t>
            </a:fld>
            <a:endParaRPr lang="en-US"/>
          </a:p>
        </p:txBody>
      </p:sp>
    </p:spTree>
    <p:extLst>
      <p:ext uri="{BB962C8B-B14F-4D97-AF65-F5344CB8AC3E}">
        <p14:creationId xmlns:p14="http://schemas.microsoft.com/office/powerpoint/2010/main" val="1190874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CCF327A-9F27-46A3-B9A8-92D64D452558}" type="datetime1">
              <a:rPr lang="en-US" smtClean="0"/>
              <a:t>2/6/2018</a:t>
            </a:fld>
            <a:endParaRPr lang="en-US"/>
          </a:p>
        </p:txBody>
      </p:sp>
      <p:sp>
        <p:nvSpPr>
          <p:cNvPr id="5" name="Slide Number Placeholder 4"/>
          <p:cNvSpPr>
            <a:spLocks noGrp="1"/>
          </p:cNvSpPr>
          <p:nvPr>
            <p:ph type="sldNum" sz="quarter" idx="12"/>
          </p:nvPr>
        </p:nvSpPr>
        <p:spPr>
          <a:xfrm>
            <a:off x="3581400" y="6368765"/>
            <a:ext cx="2133600" cy="365125"/>
          </a:xfrm>
          <a:prstGeom prst="rect">
            <a:avLst/>
          </a:prstGeom>
        </p:spPr>
        <p:txBody>
          <a:bodyPr/>
          <a:lstStyle>
            <a:lvl1pPr algn="ctr">
              <a:defRPr/>
            </a:lvl1pPr>
          </a:lstStyle>
          <a:p>
            <a:fld id="{6443F22D-21AD-4E40-A18D-60D5EE967E1C}" type="slidenum">
              <a:rPr lang="en-US" smtClean="0"/>
              <a:pPr/>
              <a:t>‹#›</a:t>
            </a:fld>
            <a:endParaRPr lang="en-US"/>
          </a:p>
        </p:txBody>
      </p:sp>
    </p:spTree>
    <p:extLst>
      <p:ext uri="{BB962C8B-B14F-4D97-AF65-F5344CB8AC3E}">
        <p14:creationId xmlns:p14="http://schemas.microsoft.com/office/powerpoint/2010/main" val="2638323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1"/>
        <p:cNvGrpSpPr/>
        <p:nvPr/>
      </p:nvGrpSpPr>
      <p:grpSpPr>
        <a:xfrm>
          <a:off x="0" y="0"/>
          <a:ext cx="0" cy="0"/>
          <a:chOff x="0" y="0"/>
          <a:chExt cx="0" cy="0"/>
        </a:xfrm>
      </p:grpSpPr>
      <p:sp>
        <p:nvSpPr>
          <p:cNvPr id="62" name="Shape 62"/>
          <p:cNvSpPr/>
          <p:nvPr/>
        </p:nvSpPr>
        <p:spPr>
          <a:xfrm flipH="1">
            <a:off x="-75" y="0"/>
            <a:ext cx="669600" cy="6858000"/>
          </a:xfrm>
          <a:prstGeom prst="rect">
            <a:avLst/>
          </a:prstGeom>
          <a:solidFill>
            <a:srgbClr val="000000">
              <a:alpha val="346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63" name="Shape 63"/>
          <p:cNvSpPr/>
          <p:nvPr/>
        </p:nvSpPr>
        <p:spPr>
          <a:xfrm flipH="1">
            <a:off x="-75" y="0"/>
            <a:ext cx="669600" cy="1520000"/>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400"/>
          </a:p>
        </p:txBody>
      </p:sp>
      <p:sp>
        <p:nvSpPr>
          <p:cNvPr id="64" name="Shape 64"/>
          <p:cNvSpPr txBox="1">
            <a:spLocks noGrp="1"/>
          </p:cNvSpPr>
          <p:nvPr>
            <p:ph type="sldNum" idx="12"/>
          </p:nvPr>
        </p:nvSpPr>
        <p:spPr>
          <a:xfrm>
            <a:off x="-75" y="0"/>
            <a:ext cx="669600" cy="1520000"/>
          </a:xfrm>
          <a:prstGeom prst="rect">
            <a:avLst/>
          </a:prstGeom>
        </p:spPr>
        <p:txBody>
          <a:bodyPr spcFirstLastPara="1" wrap="square" lIns="91425" tIns="91425" rIns="91425" bIns="91425" anchor="b" anchorCtr="0">
            <a:noAutofit/>
          </a:bodyPr>
          <a:lstStyle/>
          <a:p>
            <a:fld id="{00000000-1234-1234-1234-123412341234}" type="slidenum">
              <a:rPr lang="en" smtClean="0"/>
              <a:pPr/>
              <a:t>‹#›</a:t>
            </a:fld>
            <a:endParaRPr lang="en"/>
          </a:p>
        </p:txBody>
      </p:sp>
      <p:sp>
        <p:nvSpPr>
          <p:cNvPr id="6" name="Rectangle 5"/>
          <p:cNvSpPr/>
          <p:nvPr userDrawn="1"/>
        </p:nvSpPr>
        <p:spPr>
          <a:xfrm rot="16200000">
            <a:off x="-1291523" y="2921467"/>
            <a:ext cx="3238500" cy="697563"/>
          </a:xfrm>
          <a:prstGeom prst="rect">
            <a:avLst/>
          </a:prstGeom>
          <a:noFill/>
        </p:spPr>
        <p:txBody>
          <a:bodyPr wrap="square" lIns="121920" tIns="60960" rIns="121920" bIns="60960">
            <a:spAutoFit/>
          </a:bodyPr>
          <a:lstStyle/>
          <a:p>
            <a:pPr algn="ctr"/>
            <a:r>
              <a:rPr lang="en-US" sz="3733" b="0" cap="none" spc="0" dirty="0">
                <a:ln w="0"/>
                <a:solidFill>
                  <a:schemeClr val="bg2">
                    <a:lumMod val="20000"/>
                    <a:lumOff val="80000"/>
                  </a:schemeClr>
                </a:solidFill>
                <a:effectLst/>
              </a:rPr>
              <a:t>CIB/CDC</a:t>
            </a:r>
          </a:p>
        </p:txBody>
      </p:sp>
    </p:spTree>
    <p:extLst>
      <p:ext uri="{BB962C8B-B14F-4D97-AF65-F5344CB8AC3E}">
        <p14:creationId xmlns:p14="http://schemas.microsoft.com/office/powerpoint/2010/main" val="3335831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10"/>
          <p:cNvSpPr>
            <a:spLocks noGrp="1"/>
          </p:cNvSpPr>
          <p:nvPr>
            <p:ph type="dt" sz="half" idx="10"/>
          </p:nvPr>
        </p:nvSpPr>
        <p:spPr/>
        <p:txBody>
          <a:bodyPr/>
          <a:lstStyle>
            <a:lvl1pPr>
              <a:defRPr/>
            </a:lvl1pPr>
          </a:lstStyle>
          <a:p>
            <a:endParaRPr lang="en-US">
              <a:solidFill>
                <a:prstClr val="black">
                  <a:tint val="75000"/>
                </a:prstClr>
              </a:solidFill>
            </a:endParaRPr>
          </a:p>
        </p:txBody>
      </p:sp>
      <p:sp>
        <p:nvSpPr>
          <p:cNvPr id="5" name="Slide Number Placeholder 16"/>
          <p:cNvSpPr>
            <a:spLocks noGrp="1"/>
          </p:cNvSpPr>
          <p:nvPr>
            <p:ph type="sldNum" sz="quarter" idx="11"/>
          </p:nvPr>
        </p:nvSpPr>
        <p:spPr/>
        <p:txBody>
          <a:bodyPr/>
          <a:lstStyle>
            <a:lvl1pPr>
              <a:defRPr/>
            </a:lvl1pPr>
          </a:lstStyle>
          <a:p>
            <a:fld id="{C805B231-7448-4EAF-824C-FE4A3059119E}" type="slidenum">
              <a:rPr lang="en-US">
                <a:solidFill>
                  <a:prstClr val="black">
                    <a:tint val="75000"/>
                  </a:prstClr>
                </a:solidFill>
              </a:rPr>
              <a:pPr/>
              <a:t>‹#›</a:t>
            </a:fld>
            <a:endParaRPr lang="en-US">
              <a:solidFill>
                <a:prstClr val="black">
                  <a:tint val="75000"/>
                </a:prstClr>
              </a:solidFill>
            </a:endParaRPr>
          </a:p>
        </p:txBody>
      </p:sp>
      <p:sp>
        <p:nvSpPr>
          <p:cNvPr id="6" name="Footer Placeholder 17"/>
          <p:cNvSpPr>
            <a:spLocks noGrp="1"/>
          </p:cNvSpPr>
          <p:nvPr>
            <p:ph type="ftr" sz="quarter" idx="12"/>
          </p:nvPr>
        </p:nvSpPr>
        <p:spPr>
          <a:xfrm>
            <a:off x="3124200" y="6356350"/>
            <a:ext cx="2895600" cy="365125"/>
          </a:xfrm>
          <a:prstGeom prst="rect">
            <a:avLst/>
          </a:prstGeom>
          <a:ln>
            <a:solidFill>
              <a:schemeClr val="tx1"/>
            </a:solidFill>
          </a:ln>
        </p:spPr>
        <p:txBody>
          <a:bodyPr/>
          <a:lstStyle>
            <a:lvl1pPr>
              <a:defRPr>
                <a:solidFill>
                  <a:schemeClr val="tx1"/>
                </a:solidFill>
              </a:defRPr>
            </a:lvl1pPr>
          </a:lstStyle>
          <a:p>
            <a:endParaRPr lang="en-US">
              <a:solidFill>
                <a:prstClr val="black"/>
              </a:solidFill>
            </a:endParaRPr>
          </a:p>
        </p:txBody>
      </p:sp>
    </p:spTree>
    <p:extLst>
      <p:ext uri="{BB962C8B-B14F-4D97-AF65-F5344CB8AC3E}">
        <p14:creationId xmlns:p14="http://schemas.microsoft.com/office/powerpoint/2010/main" val="937699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Date Placeholder 10"/>
          <p:cNvSpPr>
            <a:spLocks noGrp="1"/>
          </p:cNvSpPr>
          <p:nvPr>
            <p:ph type="dt" sz="half" idx="10"/>
          </p:nvPr>
        </p:nvSpPr>
        <p:spPr/>
        <p:txBody>
          <a:bodyPr/>
          <a:lstStyle>
            <a:lvl1pPr>
              <a:defRPr/>
            </a:lvl1pPr>
          </a:lstStyle>
          <a:p>
            <a:endParaRPr lang="en-US"/>
          </a:p>
        </p:txBody>
      </p:sp>
      <p:sp>
        <p:nvSpPr>
          <p:cNvPr id="5" name="Slide Number Placeholder 16"/>
          <p:cNvSpPr>
            <a:spLocks noGrp="1"/>
          </p:cNvSpPr>
          <p:nvPr>
            <p:ph type="sldNum" sz="quarter" idx="11"/>
          </p:nvPr>
        </p:nvSpPr>
        <p:spPr/>
        <p:txBody>
          <a:bodyPr/>
          <a:lstStyle>
            <a:lvl1pPr>
              <a:defRPr/>
            </a:lvl1pPr>
          </a:lstStyle>
          <a:p>
            <a:fld id="{AF5B70AD-B80F-4ACA-B2D3-8678F340A62D}" type="slidenum">
              <a:rPr lang="en-US"/>
              <a:pPr/>
              <a:t>‹#›</a:t>
            </a:fld>
            <a:endParaRPr lang="en-US"/>
          </a:p>
        </p:txBody>
      </p:sp>
      <p:sp>
        <p:nvSpPr>
          <p:cNvPr id="6" name="Footer Placeholder 17"/>
          <p:cNvSpPr>
            <a:spLocks noGrp="1"/>
          </p:cNvSpPr>
          <p:nvPr>
            <p:ph type="ftr" sz="quarter" idx="12"/>
          </p:nvPr>
        </p:nvSpPr>
        <p:spPr>
          <a:xfrm>
            <a:off x="3124200" y="6356350"/>
            <a:ext cx="2895600" cy="365125"/>
          </a:xfrm>
          <a:prstGeom prst="rect">
            <a:avLst/>
          </a:prstGeom>
          <a:ln>
            <a:solidFill>
              <a:schemeClr val="tx1"/>
            </a:solidFill>
          </a:ln>
        </p:spPr>
        <p:txBody>
          <a:bodyPr/>
          <a:lstStyle>
            <a:lvl1pPr>
              <a:defRPr>
                <a:solidFill>
                  <a:schemeClr val="tx1"/>
                </a:solidFill>
              </a:defRPr>
            </a:lvl1pPr>
          </a:lstStyle>
          <a:p>
            <a:endParaRPr lang="en-US"/>
          </a:p>
        </p:txBody>
      </p:sp>
    </p:spTree>
    <p:extLst>
      <p:ext uri="{BB962C8B-B14F-4D97-AF65-F5344CB8AC3E}">
        <p14:creationId xmlns:p14="http://schemas.microsoft.com/office/powerpoint/2010/main" val="223018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CE30B2-449A-4563-9B6F-264A91C2830E}" type="datetime1">
              <a:rPr lang="en-US" smtClean="0"/>
              <a:t>2/6/2018</a:t>
            </a:fld>
            <a:endParaRPr lang="en-US"/>
          </a:p>
        </p:txBody>
      </p:sp>
      <p:sp>
        <p:nvSpPr>
          <p:cNvPr id="15" name="Slide Number Placeholder 5"/>
          <p:cNvSpPr>
            <a:spLocks noGrp="1"/>
          </p:cNvSpPr>
          <p:nvPr>
            <p:ph type="sldNum" sz="quarter" idx="4"/>
          </p:nvPr>
        </p:nvSpPr>
        <p:spPr>
          <a:xfrm>
            <a:off x="3810000" y="6324600"/>
            <a:ext cx="1828800" cy="365125"/>
          </a:xfrm>
          <a:prstGeom prst="rect">
            <a:avLst/>
          </a:prstGeom>
        </p:spPr>
        <p:txBody>
          <a:bodyPr/>
          <a:lstStyle>
            <a:lvl1pPr>
              <a:defRPr sz="1800">
                <a:latin typeface="Limon R1" pitchFamily="2" charset="0"/>
              </a:defRPr>
            </a:lvl1pPr>
          </a:lstStyle>
          <a:p>
            <a:pPr algn="ctr"/>
            <a:fld id="{6443F22D-21AD-4E40-A18D-60D5EE967E1C}" type="slidenum">
              <a:rPr lang="en-US" smtClean="0"/>
              <a:pPr algn="ctr"/>
              <a:t>‹#›</a:t>
            </a:fld>
            <a:r>
              <a:rPr lang="km-KH" dirty="0"/>
              <a:t>/</a:t>
            </a:r>
            <a:r>
              <a:rPr lang="km-KH" sz="800" dirty="0">
                <a:latin typeface="Khmer MEF2" pitchFamily="2" charset="0"/>
                <a:cs typeface="Khmer MEF2" pitchFamily="2" charset="0"/>
              </a:rPr>
              <a:t>២៤</a:t>
            </a:r>
            <a:endParaRPr lang="en-US" dirty="0">
              <a:latin typeface="Khmer MEF2" pitchFamily="2" charset="0"/>
              <a:cs typeface="Khmer MEF2" pitchFamily="2" charset="0"/>
            </a:endParaRPr>
          </a:p>
        </p:txBody>
      </p:sp>
    </p:spTree>
    <p:extLst>
      <p:ext uri="{BB962C8B-B14F-4D97-AF65-F5344CB8AC3E}">
        <p14:creationId xmlns:p14="http://schemas.microsoft.com/office/powerpoint/2010/main" val="125389961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9D775D-E9F3-48CD-A66F-F5E638524B57}" type="datetimeFigureOut">
              <a:rPr lang="en-US" smtClean="0">
                <a:solidFill>
                  <a:prstClr val="black">
                    <a:tint val="75000"/>
                  </a:prstClr>
                </a:solidFill>
              </a:rPr>
              <a:pPr/>
              <a:t>2/6/2018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3AC753-17EF-48AC-BBDB-44C0DF391C2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4774777"/>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jpg"/><Relationship Id="rId2" Type="http://schemas.openxmlformats.org/officeDocument/2006/relationships/image" Target="../media/image15.jpeg"/><Relationship Id="rId1" Type="http://schemas.openxmlformats.org/officeDocument/2006/relationships/slideLayout" Target="../slideLayouts/slideLayout9.xml"/><Relationship Id="rId6" Type="http://schemas.openxmlformats.org/officeDocument/2006/relationships/image" Target="../media/image19.jpe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86000"/>
            <a:ext cx="9144000" cy="1143000"/>
          </a:xfrm>
          <a:solidFill>
            <a:schemeClr val="tx2">
              <a:lumMod val="40000"/>
              <a:lumOff val="60000"/>
              <a:alpha val="31000"/>
            </a:schemeClr>
          </a:solidFill>
          <a:ln>
            <a:noFill/>
          </a:ln>
        </p:spPr>
        <p:txBody>
          <a:bodyPr>
            <a:normAutofit/>
          </a:bodyPr>
          <a:lstStyle/>
          <a:p>
            <a:r>
              <a:rPr lang="en-US" sz="3600" b="1" dirty="0">
                <a:solidFill>
                  <a:schemeClr val="accent1">
                    <a:lumMod val="50000"/>
                  </a:schemeClr>
                </a:solidFill>
                <a:latin typeface="Times New Roman" panose="02020603050405020304" pitchFamily="18" charset="0"/>
                <a:ea typeface="Dosis"/>
                <a:cs typeface="Times New Roman" panose="02020603050405020304" pitchFamily="18" charset="0"/>
                <a:sym typeface="Dosis"/>
              </a:rPr>
              <a:t>Private Sector Development</a:t>
            </a:r>
          </a:p>
        </p:txBody>
      </p:sp>
      <p:sp>
        <p:nvSpPr>
          <p:cNvPr id="3" name="Subtitle 2"/>
          <p:cNvSpPr>
            <a:spLocks noGrp="1"/>
          </p:cNvSpPr>
          <p:nvPr>
            <p:ph type="subTitle" idx="1"/>
          </p:nvPr>
        </p:nvSpPr>
        <p:spPr>
          <a:xfrm>
            <a:off x="1371600" y="3886200"/>
            <a:ext cx="6400800" cy="2895600"/>
          </a:xfrm>
        </p:spPr>
        <p:txBody>
          <a:bodyPr>
            <a:normAutofit/>
          </a:bodyPr>
          <a:lstStyle/>
          <a:p>
            <a:endParaRPr lang="en-US" sz="1800" b="1" dirty="0">
              <a:solidFill>
                <a:schemeClr val="tx1"/>
              </a:solidFill>
              <a:latin typeface="Times New Roman" panose="02020603050405020304" pitchFamily="18" charset="0"/>
              <a:cs typeface="Times New Roman" panose="02020603050405020304" pitchFamily="18" charset="0"/>
            </a:endParaRPr>
          </a:p>
          <a:p>
            <a:endParaRPr lang="en-US" sz="1800" b="1" dirty="0">
              <a:solidFill>
                <a:schemeClr val="tx1"/>
              </a:solidFill>
              <a:latin typeface="Times New Roman" panose="02020603050405020304" pitchFamily="18" charset="0"/>
              <a:cs typeface="Times New Roman" panose="02020603050405020304" pitchFamily="18" charset="0"/>
            </a:endParaRPr>
          </a:p>
          <a:p>
            <a:r>
              <a:rPr lang="en-US" sz="2000" b="1" dirty="0" smtClean="0">
                <a:solidFill>
                  <a:schemeClr val="tx1"/>
                </a:solidFill>
                <a:latin typeface="Times New Roman" panose="02020603050405020304" pitchFamily="18" charset="0"/>
                <a:cs typeface="Times New Roman" panose="02020603050405020304" pitchFamily="18" charset="0"/>
              </a:rPr>
              <a:t>LIM </a:t>
            </a:r>
            <a:r>
              <a:rPr lang="en-US" sz="2000" b="1" dirty="0" err="1">
                <a:solidFill>
                  <a:schemeClr val="tx1"/>
                </a:solidFill>
                <a:latin typeface="Times New Roman" panose="02020603050405020304" pitchFamily="18" charset="0"/>
                <a:cs typeface="Times New Roman" panose="02020603050405020304" pitchFamily="18" charset="0"/>
              </a:rPr>
              <a:t>Visal</a:t>
            </a:r>
            <a:endParaRPr lang="en-US" sz="2000" b="1" dirty="0">
              <a:solidFill>
                <a:schemeClr val="tx1"/>
              </a:solidFill>
              <a:latin typeface="Times New Roman" panose="02020603050405020304" pitchFamily="18" charset="0"/>
              <a:cs typeface="Times New Roman" panose="02020603050405020304" pitchFamily="18" charset="0"/>
            </a:endParaRPr>
          </a:p>
          <a:p>
            <a:r>
              <a:rPr lang="en-US" sz="1800" dirty="0">
                <a:solidFill>
                  <a:schemeClr val="tx1"/>
                </a:solidFill>
                <a:latin typeface="Times New Roman" panose="02020603050405020304" pitchFamily="18" charset="0"/>
                <a:cs typeface="Times New Roman" panose="02020603050405020304" pitchFamily="18" charset="0"/>
              </a:rPr>
              <a:t>Assistant to Minister attached </a:t>
            </a:r>
            <a:r>
              <a:rPr lang="en-US" sz="1800" dirty="0" smtClean="0">
                <a:solidFill>
                  <a:schemeClr val="tx1"/>
                </a:solidFill>
                <a:latin typeface="Times New Roman" panose="02020603050405020304" pitchFamily="18" charset="0"/>
                <a:cs typeface="Times New Roman" panose="02020603050405020304" pitchFamily="18" charset="0"/>
              </a:rPr>
              <a:t>to the </a:t>
            </a:r>
            <a:r>
              <a:rPr lang="en-US" sz="1800" dirty="0">
                <a:solidFill>
                  <a:schemeClr val="tx1"/>
                </a:solidFill>
                <a:latin typeface="Times New Roman" panose="02020603050405020304" pitchFamily="18" charset="0"/>
                <a:cs typeface="Times New Roman" panose="02020603050405020304" pitchFamily="18" charset="0"/>
              </a:rPr>
              <a:t>Prime Minister /</a:t>
            </a:r>
          </a:p>
          <a:p>
            <a:r>
              <a:rPr lang="en-US" sz="1800" dirty="0">
                <a:solidFill>
                  <a:schemeClr val="tx1"/>
                </a:solidFill>
                <a:latin typeface="Times New Roman" panose="02020603050405020304" pitchFamily="18" charset="0"/>
                <a:cs typeface="Times New Roman" panose="02020603050405020304" pitchFamily="18" charset="0"/>
              </a:rPr>
              <a:t> Secretary General of the CDC</a:t>
            </a:r>
          </a:p>
          <a:p>
            <a:endParaRPr lang="en-US" sz="1800" dirty="0">
              <a:solidFill>
                <a:schemeClr val="tx1"/>
              </a:solidFill>
              <a:latin typeface="Times New Roman" panose="02020603050405020304" pitchFamily="18" charset="0"/>
              <a:cs typeface="Times New Roman" panose="02020603050405020304" pitchFamily="18" charset="0"/>
            </a:endParaRPr>
          </a:p>
          <a:p>
            <a:r>
              <a:rPr lang="en-US" sz="1800" dirty="0">
                <a:solidFill>
                  <a:schemeClr val="tx1"/>
                </a:solidFill>
                <a:latin typeface="Times New Roman" panose="02020603050405020304" pitchFamily="18" charset="0"/>
                <a:cs typeface="Times New Roman" panose="02020603050405020304" pitchFamily="18" charset="0"/>
              </a:rPr>
              <a:t>Phnom Penh, February 8</a:t>
            </a:r>
            <a:r>
              <a:rPr lang="en-US" sz="1800" baseline="30000" dirty="0">
                <a:solidFill>
                  <a:schemeClr val="tx1"/>
                </a:solidFill>
                <a:latin typeface="Times New Roman" panose="02020603050405020304" pitchFamily="18" charset="0"/>
                <a:cs typeface="Times New Roman" panose="02020603050405020304" pitchFamily="18" charset="0"/>
              </a:rPr>
              <a:t>th</a:t>
            </a:r>
            <a:r>
              <a:rPr lang="en-US" sz="1800" dirty="0">
                <a:solidFill>
                  <a:schemeClr val="tx1"/>
                </a:solidFill>
                <a:latin typeface="Times New Roman" pitchFamily="18" charset="0"/>
                <a:cs typeface="Times New Roman" pitchFamily="18" charset="0"/>
              </a:rPr>
              <a:t> 2018</a:t>
            </a:r>
          </a:p>
        </p:txBody>
      </p:sp>
      <p:pic>
        <p:nvPicPr>
          <p:cNvPr id="8" name="Picture 8" descr="C:\Users\CDC\Desktop\Illust Layout\logo\cdc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82" y="457200"/>
            <a:ext cx="1246742" cy="145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3299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3ACAC357-EE31-4084-8B02-A8B7C5D745E3}"/>
              </a:ext>
            </a:extLst>
          </p:cNvPr>
          <p:cNvSpPr>
            <a:spLocks noGrp="1"/>
          </p:cNvSpPr>
          <p:nvPr>
            <p:ph type="sldNum" sz="quarter" idx="12"/>
          </p:nvPr>
        </p:nvSpPr>
        <p:spPr>
          <a:xfrm>
            <a:off x="3581400" y="6492875"/>
            <a:ext cx="2133600" cy="365125"/>
          </a:xfrm>
        </p:spPr>
        <p:txBody>
          <a:bodyPr/>
          <a:lstStyle/>
          <a:p>
            <a:fld id="{6443F22D-21AD-4E40-A18D-60D5EE967E1C}" type="slidenum">
              <a:rPr lang="en-US" sz="1400" smtClean="0">
                <a:latin typeface="Times New Roman" panose="02020603050405020304" pitchFamily="18" charset="0"/>
                <a:cs typeface="Times New Roman" panose="02020603050405020304" pitchFamily="18" charset="0"/>
              </a:rPr>
              <a:pPr/>
              <a:t>10</a:t>
            </a:fld>
            <a:endParaRPr lang="en-US" sz="14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745CBEF4-E94F-414B-BC59-8376A03EA641}"/>
              </a:ext>
            </a:extLst>
          </p:cNvPr>
          <p:cNvSpPr/>
          <p:nvPr/>
        </p:nvSpPr>
        <p:spPr>
          <a:xfrm>
            <a:off x="1140942" y="381000"/>
            <a:ext cx="7012497" cy="584775"/>
          </a:xfrm>
          <a:prstGeom prst="rect">
            <a:avLst/>
          </a:prstGeom>
        </p:spPr>
        <p:txBody>
          <a:bodyPr wrap="square">
            <a:spAutoFit/>
          </a:bodyPr>
          <a:lstStyle/>
          <a:p>
            <a:pPr algn="ctr">
              <a:buClr>
                <a:srgbClr val="0DB7C4"/>
              </a:buClr>
              <a:buSzPts val="2400"/>
              <a:defRPr sz="1800" b="1" i="0" u="none" strike="noStrike" kern="1200" baseline="0">
                <a:solidFill>
                  <a:srgbClr val="000000"/>
                </a:solidFill>
                <a:latin typeface="Dosis" panose="020B0604020202020204" charset="0"/>
                <a:ea typeface="+mn-ea"/>
                <a:cs typeface="+mn-cs"/>
              </a:defRPr>
            </a:pPr>
            <a:r>
              <a:rPr lang="en-US" sz="3200" dirty="0" smtClean="0">
                <a:solidFill>
                  <a:schemeClr val="accent1">
                    <a:lumMod val="50000"/>
                  </a:schemeClr>
                </a:solidFill>
                <a:latin typeface="Times New Roman" panose="02020603050405020304" pitchFamily="18" charset="0"/>
                <a:ea typeface="Dosis"/>
                <a:cs typeface="Times New Roman" panose="02020603050405020304" pitchFamily="18" charset="0"/>
              </a:rPr>
              <a:t>Progress of IDP Implementation</a:t>
            </a:r>
            <a:endParaRPr lang="en-US" sz="3200" dirty="0">
              <a:solidFill>
                <a:schemeClr val="accent1">
                  <a:lumMod val="50000"/>
                </a:schemeClr>
              </a:solidFill>
              <a:latin typeface="Times New Roman" panose="02020603050405020304" pitchFamily="18" charset="0"/>
              <a:ea typeface="Dosis"/>
              <a:cs typeface="Times New Roman" panose="02020603050405020304" pitchFamily="18"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219200"/>
            <a:ext cx="3909417" cy="5029200"/>
          </a:xfrm>
          <a:prstGeom prst="rect">
            <a:avLst/>
          </a:prstGeom>
        </p:spPr>
        <p:style>
          <a:lnRef idx="2">
            <a:schemeClr val="accent1"/>
          </a:lnRef>
          <a:fillRef idx="1">
            <a:schemeClr val="lt1"/>
          </a:fillRef>
          <a:effectRef idx="0">
            <a:schemeClr val="accent1"/>
          </a:effectRef>
          <a:fontRef idx="minor">
            <a:schemeClr val="dk1"/>
          </a:fontRef>
        </p:style>
      </p:pic>
      <p:pic>
        <p:nvPicPr>
          <p:cNvPr id="3" name="Picture 2"/>
          <p:cNvPicPr>
            <a:picLocks noChangeAspect="1"/>
          </p:cNvPicPr>
          <p:nvPr/>
        </p:nvPicPr>
        <p:blipFill>
          <a:blip r:embed="rId3"/>
          <a:stretch>
            <a:fillRect/>
          </a:stretch>
        </p:blipFill>
        <p:spPr>
          <a:xfrm>
            <a:off x="4564772" y="1219200"/>
            <a:ext cx="3893428" cy="5029200"/>
          </a:xfrm>
          <a:prstGeom prst="rect">
            <a:avLst/>
          </a:prstGeom>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20624411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443F22D-21AD-4E40-A18D-60D5EE967E1C}" type="slidenum">
              <a:rPr lang="en-US" sz="1400" smtClean="0">
                <a:latin typeface="Times New Roman" panose="02020603050405020304" pitchFamily="18" charset="0"/>
                <a:cs typeface="Times New Roman" panose="02020603050405020304" pitchFamily="18" charset="0"/>
              </a:rPr>
              <a:pPr/>
              <a:t>11</a:t>
            </a:fld>
            <a:endParaRPr lang="en-US" sz="1400" dirty="0">
              <a:latin typeface="Times New Roman" panose="02020603050405020304" pitchFamily="18" charset="0"/>
              <a:cs typeface="Times New Roman" panose="02020603050405020304" pitchFamily="18" charset="0"/>
            </a:endParaRPr>
          </a:p>
        </p:txBody>
      </p:sp>
      <p:sp>
        <p:nvSpPr>
          <p:cNvPr id="7" name="Chevron 6"/>
          <p:cNvSpPr/>
          <p:nvPr/>
        </p:nvSpPr>
        <p:spPr>
          <a:xfrm>
            <a:off x="3048000" y="2895600"/>
            <a:ext cx="1524000" cy="685800"/>
          </a:xfrm>
          <a:prstGeom prst="chevr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20/05/2015</a:t>
            </a:r>
            <a:endParaRPr lang="en-US" sz="2000" dirty="0">
              <a:solidFill>
                <a:schemeClr val="tx1"/>
              </a:solidFill>
            </a:endParaRPr>
          </a:p>
        </p:txBody>
      </p:sp>
      <p:sp>
        <p:nvSpPr>
          <p:cNvPr id="11" name="Chevron 10"/>
          <p:cNvSpPr/>
          <p:nvPr/>
        </p:nvSpPr>
        <p:spPr>
          <a:xfrm>
            <a:off x="1752600" y="2895600"/>
            <a:ext cx="1524000" cy="685800"/>
          </a:xfrm>
          <a:prstGeom prst="chevron">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17/03/2015</a:t>
            </a:r>
            <a:endParaRPr lang="en-US" sz="2000" dirty="0">
              <a:solidFill>
                <a:schemeClr val="tx1"/>
              </a:solidFill>
            </a:endParaRPr>
          </a:p>
        </p:txBody>
      </p:sp>
      <p:sp>
        <p:nvSpPr>
          <p:cNvPr id="12" name="Pentagon 11"/>
          <p:cNvSpPr/>
          <p:nvPr/>
        </p:nvSpPr>
        <p:spPr>
          <a:xfrm>
            <a:off x="533400" y="2895600"/>
            <a:ext cx="1447800" cy="685800"/>
          </a:xfrm>
          <a:prstGeom prst="homePlat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06/03/</a:t>
            </a:r>
          </a:p>
          <a:p>
            <a:pPr algn="ctr"/>
            <a:r>
              <a:rPr lang="en-US" dirty="0" smtClean="0">
                <a:solidFill>
                  <a:schemeClr val="tx1"/>
                </a:solidFill>
              </a:rPr>
              <a:t>2015</a:t>
            </a:r>
            <a:endParaRPr lang="en-US" dirty="0">
              <a:solidFill>
                <a:schemeClr val="tx1"/>
              </a:solidFill>
            </a:endParaRPr>
          </a:p>
        </p:txBody>
      </p:sp>
      <p:sp>
        <p:nvSpPr>
          <p:cNvPr id="16" name="Chevron 15"/>
          <p:cNvSpPr/>
          <p:nvPr/>
        </p:nvSpPr>
        <p:spPr>
          <a:xfrm>
            <a:off x="5715000" y="2895600"/>
            <a:ext cx="1600200" cy="685800"/>
          </a:xfrm>
          <a:prstGeom prst="chevron">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23/08/2017</a:t>
            </a:r>
            <a:endParaRPr lang="en-US" dirty="0">
              <a:solidFill>
                <a:schemeClr val="tx1"/>
              </a:solidFill>
            </a:endParaRPr>
          </a:p>
        </p:txBody>
      </p:sp>
      <p:sp>
        <p:nvSpPr>
          <p:cNvPr id="17" name="Chevron 16"/>
          <p:cNvSpPr/>
          <p:nvPr/>
        </p:nvSpPr>
        <p:spPr>
          <a:xfrm>
            <a:off x="7086600" y="2895600"/>
            <a:ext cx="1524000" cy="685800"/>
          </a:xfrm>
          <a:prstGeom prst="chevr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22/12/2017</a:t>
            </a:r>
            <a:endParaRPr lang="en-US" sz="2000" dirty="0">
              <a:solidFill>
                <a:schemeClr val="tx1"/>
              </a:solidFill>
            </a:endParaRPr>
          </a:p>
        </p:txBody>
      </p:sp>
      <p:sp>
        <p:nvSpPr>
          <p:cNvPr id="18" name="Chevron 17"/>
          <p:cNvSpPr/>
          <p:nvPr/>
        </p:nvSpPr>
        <p:spPr>
          <a:xfrm>
            <a:off x="4343400" y="2895600"/>
            <a:ext cx="1600200" cy="685800"/>
          </a:xfrm>
          <a:prstGeom prst="chevr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26/08/2015</a:t>
            </a:r>
            <a:endParaRPr lang="en-US" dirty="0">
              <a:solidFill>
                <a:schemeClr val="tx1"/>
              </a:solidFill>
            </a:endParaRPr>
          </a:p>
        </p:txBody>
      </p:sp>
      <p:sp>
        <p:nvSpPr>
          <p:cNvPr id="22" name="Title 1">
            <a:extLst>
              <a:ext uri="{FF2B5EF4-FFF2-40B4-BE49-F238E27FC236}">
                <a16:creationId xmlns:a16="http://schemas.microsoft.com/office/drawing/2014/main" xmlns="" id="{D5E99143-8C6F-48EB-9A43-B6A5489A4BD7}"/>
              </a:ext>
            </a:extLst>
          </p:cNvPr>
          <p:cNvSpPr>
            <a:spLocks noGrp="1"/>
          </p:cNvSpPr>
          <p:nvPr>
            <p:ph type="title"/>
          </p:nvPr>
        </p:nvSpPr>
        <p:spPr>
          <a:xfrm>
            <a:off x="1473661" y="76200"/>
            <a:ext cx="6146339" cy="764323"/>
          </a:xfrm>
        </p:spPr>
        <p:txBody>
          <a:bodyPr>
            <a:normAutofit/>
          </a:bodyPr>
          <a:lstStyle/>
          <a:p>
            <a:r>
              <a:rPr lang="en-US" sz="2400" b="1" dirty="0" smtClean="0">
                <a:solidFill>
                  <a:srgbClr val="415665"/>
                </a:solidFill>
                <a:latin typeface="Times New Roman" panose="02020603050405020304" pitchFamily="18" charset="0"/>
                <a:ea typeface="Source Sans Pro"/>
                <a:cs typeface="Times New Roman" panose="02020603050405020304" pitchFamily="18" charset="0"/>
                <a:sym typeface="Source Sans Pro"/>
              </a:rPr>
              <a:t>Timeline of IDP Implementation</a:t>
            </a:r>
            <a:endParaRPr lang="en-US" sz="2400" b="1" dirty="0">
              <a:solidFill>
                <a:srgbClr val="415665"/>
              </a:solidFill>
              <a:latin typeface="Times New Roman" panose="02020603050405020304" pitchFamily="18" charset="0"/>
              <a:ea typeface="Source Sans Pro"/>
              <a:cs typeface="Times New Roman" panose="02020603050405020304" pitchFamily="18" charset="0"/>
              <a:sym typeface="Source Sans Pro"/>
            </a:endParaRPr>
          </a:p>
        </p:txBody>
      </p:sp>
      <p:sp>
        <p:nvSpPr>
          <p:cNvPr id="27" name="Down Arrow Callout 26"/>
          <p:cNvSpPr/>
          <p:nvPr/>
        </p:nvSpPr>
        <p:spPr>
          <a:xfrm>
            <a:off x="533400" y="1295400"/>
            <a:ext cx="1447800" cy="1524000"/>
          </a:xfrm>
          <a:prstGeom prst="downArrowCallou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Adopted by </a:t>
            </a:r>
            <a:endParaRPr lang="en-US" sz="2000" b="1" dirty="0" smtClean="0"/>
          </a:p>
          <a:p>
            <a:pPr algn="ctr"/>
            <a:r>
              <a:rPr lang="en-US" sz="2000" b="1" dirty="0" smtClean="0"/>
              <a:t>the </a:t>
            </a:r>
            <a:r>
              <a:rPr lang="en-US" sz="2000" b="1" dirty="0"/>
              <a:t>Cabinet</a:t>
            </a:r>
          </a:p>
        </p:txBody>
      </p:sp>
      <p:sp>
        <p:nvSpPr>
          <p:cNvPr id="28" name="Down Arrow Callout 27"/>
          <p:cNvSpPr/>
          <p:nvPr/>
        </p:nvSpPr>
        <p:spPr>
          <a:xfrm>
            <a:off x="2819400" y="1295400"/>
            <a:ext cx="1828800" cy="1524000"/>
          </a:xfrm>
          <a:prstGeom prst="downArrowCallou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Assign Focal Point, IDP Unit, </a:t>
            </a:r>
            <a:r>
              <a:rPr lang="en-US" sz="2000" b="1" dirty="0" smtClean="0"/>
              <a:t>Action </a:t>
            </a:r>
            <a:r>
              <a:rPr lang="en-US" sz="2000" b="1" dirty="0"/>
              <a:t>Plan</a:t>
            </a:r>
          </a:p>
        </p:txBody>
      </p:sp>
      <p:sp>
        <p:nvSpPr>
          <p:cNvPr id="29" name="Up Arrow Callout 28"/>
          <p:cNvSpPr/>
          <p:nvPr/>
        </p:nvSpPr>
        <p:spPr>
          <a:xfrm>
            <a:off x="1676400" y="3657600"/>
            <a:ext cx="1447800" cy="1371600"/>
          </a:xfrm>
          <a:prstGeom prst="upArrowCallou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1</a:t>
            </a:r>
            <a:r>
              <a:rPr lang="en-US" sz="2000" b="1" baseline="30000" dirty="0"/>
              <a:t>st</a:t>
            </a:r>
            <a:r>
              <a:rPr lang="en-US" sz="2000" b="1" dirty="0"/>
              <a:t> Inter-ministerial Meeting</a:t>
            </a:r>
          </a:p>
        </p:txBody>
      </p:sp>
      <p:sp>
        <p:nvSpPr>
          <p:cNvPr id="30" name="Up Arrow Callout 29"/>
          <p:cNvSpPr/>
          <p:nvPr/>
        </p:nvSpPr>
        <p:spPr>
          <a:xfrm>
            <a:off x="4114800" y="3657600"/>
            <a:ext cx="2057400" cy="1371600"/>
          </a:xfrm>
          <a:prstGeom prst="upArrowCallou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Officially Launched by SPM</a:t>
            </a:r>
            <a:endParaRPr lang="en-US" sz="2000" b="1" dirty="0"/>
          </a:p>
        </p:txBody>
      </p:sp>
      <p:sp>
        <p:nvSpPr>
          <p:cNvPr id="31" name="Down Arrow Callout 30"/>
          <p:cNvSpPr/>
          <p:nvPr/>
        </p:nvSpPr>
        <p:spPr>
          <a:xfrm>
            <a:off x="5486400" y="1295400"/>
            <a:ext cx="1828800" cy="1524000"/>
          </a:xfrm>
          <a:prstGeom prst="downArrowCallou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Update </a:t>
            </a:r>
            <a:r>
              <a:rPr lang="en-US" sz="2000" b="1" dirty="0"/>
              <a:t>Focal Point, </a:t>
            </a:r>
            <a:r>
              <a:rPr lang="en-US" sz="2000" b="1" dirty="0" smtClean="0"/>
              <a:t>Assign Technical Staff</a:t>
            </a:r>
            <a:endParaRPr lang="en-US" sz="2000" b="1" dirty="0"/>
          </a:p>
        </p:txBody>
      </p:sp>
      <p:sp>
        <p:nvSpPr>
          <p:cNvPr id="32" name="Up Arrow Callout 31"/>
          <p:cNvSpPr/>
          <p:nvPr/>
        </p:nvSpPr>
        <p:spPr>
          <a:xfrm>
            <a:off x="6477000" y="3657600"/>
            <a:ext cx="2209800" cy="1371600"/>
          </a:xfrm>
          <a:prstGeom prst="upArrowCallou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Progress Report Approved by Cabinet (till 2016)</a:t>
            </a:r>
            <a:endParaRPr lang="en-US" sz="2000" b="1" dirty="0"/>
          </a:p>
        </p:txBody>
      </p:sp>
    </p:spTree>
    <p:extLst>
      <p:ext uri="{BB962C8B-B14F-4D97-AF65-F5344CB8AC3E}">
        <p14:creationId xmlns:p14="http://schemas.microsoft.com/office/powerpoint/2010/main" val="8578970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0888" y="1344082"/>
            <a:ext cx="8382000" cy="5056718"/>
          </a:xfrm>
        </p:spPr>
        <p:txBody>
          <a:bodyPr anchor="t">
            <a:normAutofit lnSpcReduction="10000"/>
          </a:bodyPr>
          <a:lstStyle/>
          <a:p>
            <a:pPr marL="0" lvl="0" indent="0" algn="just">
              <a:lnSpc>
                <a:spcPct val="150000"/>
              </a:lnSpc>
              <a:buNone/>
            </a:pPr>
            <a:r>
              <a:rPr lang="en-US" sz="2000" dirty="0" smtClean="0">
                <a:latin typeface="Garamond" pitchFamily="18" charset="0"/>
              </a:rPr>
              <a:t>The Royal Government of Cambodia has mandated the CDC to prepare and coordinate in an effective manner the monitoring and evaluation arrangement, which includes: </a:t>
            </a:r>
          </a:p>
          <a:p>
            <a:pPr marL="457200" lvl="0" indent="-457200" algn="just">
              <a:lnSpc>
                <a:spcPct val="150000"/>
              </a:lnSpc>
              <a:buAutoNum type="arabicPeriod"/>
            </a:pPr>
            <a:r>
              <a:rPr lang="en-US" sz="2000" dirty="0" smtClean="0">
                <a:latin typeface="Garamond" pitchFamily="18" charset="0"/>
              </a:rPr>
              <a:t>A quarterly and annual reporting system, </a:t>
            </a:r>
            <a:r>
              <a:rPr lang="en-US" sz="2000" smtClean="0">
                <a:latin typeface="Garamond" pitchFamily="18" charset="0"/>
              </a:rPr>
              <a:t>in particular a report </a:t>
            </a:r>
            <a:r>
              <a:rPr lang="en-US" sz="2000" dirty="0">
                <a:latin typeface="Garamond" pitchFamily="18" charset="0"/>
              </a:rPr>
              <a:t>to the plenary session of the Cabinet meeting every three months to monitor the progress and challenges, and to implement timely remedial actions. </a:t>
            </a:r>
          </a:p>
          <a:p>
            <a:pPr marL="457200" lvl="0" indent="-457200" algn="just">
              <a:lnSpc>
                <a:spcPct val="150000"/>
              </a:lnSpc>
              <a:buAutoNum type="arabicPeriod"/>
            </a:pPr>
            <a:r>
              <a:rPr lang="en-US" sz="2000" dirty="0">
                <a:latin typeface="Garamond" pitchFamily="18" charset="0"/>
              </a:rPr>
              <a:t>A Trouble Shooting Mechanism in industrial development; </a:t>
            </a:r>
          </a:p>
          <a:p>
            <a:pPr marL="457200" lvl="0" indent="-457200" algn="just">
              <a:lnSpc>
                <a:spcPct val="150000"/>
              </a:lnSpc>
              <a:buAutoNum type="arabicPeriod"/>
            </a:pPr>
            <a:r>
              <a:rPr lang="en-US" sz="2000" dirty="0">
                <a:latin typeface="Garamond" pitchFamily="18" charset="0"/>
              </a:rPr>
              <a:t>An evaluation of the progress and capabilities on the implementation of the four IDP pillars to be achieved by 2018 and a comprehensive mid-term evaluation to be done in 2020</a:t>
            </a:r>
            <a:r>
              <a:rPr lang="ar-SA" sz="2000" dirty="0">
                <a:latin typeface="Garamond" pitchFamily="18" charset="0"/>
              </a:rPr>
              <a:t>​</a:t>
            </a:r>
            <a:r>
              <a:rPr lang="en-US" sz="2000" dirty="0">
                <a:latin typeface="Garamond" pitchFamily="18" charset="0"/>
              </a:rPr>
              <a:t>, as a basis for adjusting and redirecting the next phase implementation. </a:t>
            </a:r>
            <a:endParaRPr lang="en-US" sz="1900" dirty="0">
              <a:latin typeface="Garamond" pitchFamily="18" charset="0"/>
            </a:endParaRPr>
          </a:p>
          <a:p>
            <a:pPr marL="347663" indent="0" algn="just">
              <a:lnSpc>
                <a:spcPct val="200000"/>
              </a:lnSpc>
              <a:buNone/>
            </a:pPr>
            <a:endParaRPr lang="km-KH" sz="2000" dirty="0">
              <a:latin typeface="Times New Roman" panose="02020603050405020304" pitchFamily="18" charset="0"/>
              <a:cs typeface="Khmer MEF1" pitchFamily="2" charset="0"/>
            </a:endParaRPr>
          </a:p>
        </p:txBody>
      </p:sp>
      <p:sp>
        <p:nvSpPr>
          <p:cNvPr id="5" name="Slide Number Placeholder 4"/>
          <p:cNvSpPr>
            <a:spLocks noGrp="1"/>
          </p:cNvSpPr>
          <p:nvPr>
            <p:ph type="sldNum" sz="quarter" idx="12"/>
          </p:nvPr>
        </p:nvSpPr>
        <p:spPr>
          <a:xfrm>
            <a:off x="3581400" y="6492875"/>
            <a:ext cx="2133600" cy="365125"/>
          </a:xfrm>
        </p:spPr>
        <p:txBody>
          <a:bodyPr/>
          <a:lstStyle/>
          <a:p>
            <a:fld id="{6443F22D-21AD-4E40-A18D-60D5EE967E1C}" type="slidenum">
              <a:rPr lang="en-US" sz="1400" smtClean="0">
                <a:latin typeface="Times New Roman" panose="02020603050405020304" pitchFamily="18" charset="0"/>
                <a:cs typeface="Times New Roman" panose="02020603050405020304" pitchFamily="18" charset="0"/>
              </a:rPr>
              <a:t>12</a:t>
            </a:fld>
            <a:endParaRPr lang="en-US" sz="1200" dirty="0">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xmlns="" id="{D5E99143-8C6F-48EB-9A43-B6A5489A4BD7}"/>
              </a:ext>
            </a:extLst>
          </p:cNvPr>
          <p:cNvSpPr>
            <a:spLocks noGrp="1"/>
          </p:cNvSpPr>
          <p:nvPr>
            <p:ph type="title"/>
          </p:nvPr>
        </p:nvSpPr>
        <p:spPr>
          <a:xfrm>
            <a:off x="838201" y="152400"/>
            <a:ext cx="7086600" cy="764323"/>
          </a:xfrm>
        </p:spPr>
        <p:txBody>
          <a:bodyPr>
            <a:noAutofit/>
          </a:bodyPr>
          <a:lstStyle/>
          <a:p>
            <a:r>
              <a:rPr lang="en-US" sz="2400" b="1" dirty="0" smtClean="0">
                <a:solidFill>
                  <a:srgbClr val="415665"/>
                </a:solidFill>
                <a:latin typeface="Times New Roman" panose="02020603050405020304" pitchFamily="18" charset="0"/>
                <a:ea typeface="Source Sans Pro"/>
                <a:cs typeface="Times New Roman" panose="02020603050405020304" pitchFamily="18" charset="0"/>
                <a:sym typeface="Source Sans Pro"/>
              </a:rPr>
              <a:t>Monitoring Mechanism of the IDP</a:t>
            </a:r>
            <a:endParaRPr lang="en-US" sz="2400" b="1" dirty="0">
              <a:solidFill>
                <a:srgbClr val="415665"/>
              </a:solidFill>
              <a:latin typeface="Times New Roman" panose="02020603050405020304" pitchFamily="18" charset="0"/>
              <a:ea typeface="Source Sans Pro"/>
              <a:cs typeface="Times New Roman" panose="02020603050405020304" pitchFamily="18" charset="0"/>
              <a:sym typeface="Source Sans Pro"/>
            </a:endParaRPr>
          </a:p>
        </p:txBody>
      </p:sp>
    </p:spTree>
    <p:extLst>
      <p:ext uri="{BB962C8B-B14F-4D97-AF65-F5344CB8AC3E}">
        <p14:creationId xmlns:p14="http://schemas.microsoft.com/office/powerpoint/2010/main" val="10739208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0888" y="1344082"/>
            <a:ext cx="8382000" cy="5056718"/>
          </a:xfrm>
        </p:spPr>
        <p:txBody>
          <a:bodyPr anchor="t">
            <a:normAutofit/>
          </a:bodyPr>
          <a:lstStyle/>
          <a:p>
            <a:pPr marL="633413" indent="-285750" algn="just">
              <a:lnSpc>
                <a:spcPct val="200000"/>
              </a:lnSpc>
              <a:buFont typeface="Wingdings" panose="05000000000000000000" pitchFamily="2" charset="2"/>
              <a:buChar char="Ø"/>
            </a:pPr>
            <a:r>
              <a:rPr lang="en-US" sz="2000" dirty="0" smtClean="0">
                <a:latin typeface="Times New Roman" panose="02020603050405020304" pitchFamily="18" charset="0"/>
                <a:cs typeface="Times New Roman" panose="02020603050405020304" pitchFamily="18" charset="0"/>
              </a:rPr>
              <a:t>Executive Summary </a:t>
            </a:r>
            <a:endParaRPr lang="km-KH" sz="2000" dirty="0">
              <a:latin typeface="Times New Roman" panose="02020603050405020304" pitchFamily="18" charset="0"/>
              <a:cs typeface="Khmer MEF1" pitchFamily="2" charset="0"/>
            </a:endParaRPr>
          </a:p>
          <a:p>
            <a:pPr marL="633413" indent="-285750" algn="just">
              <a:lnSpc>
                <a:spcPct val="200000"/>
              </a:lnSpc>
              <a:buFont typeface="Wingdings" panose="05000000000000000000" pitchFamily="2" charset="2"/>
              <a:buChar char="Ø"/>
            </a:pPr>
            <a:r>
              <a:rPr lang="en-US" sz="2000" dirty="0" smtClean="0">
                <a:latin typeface="Times New Roman" panose="02020603050405020304" pitchFamily="18" charset="0"/>
                <a:cs typeface="Times New Roman" panose="02020603050405020304" pitchFamily="18" charset="0"/>
              </a:rPr>
              <a:t>1. Introduction</a:t>
            </a:r>
            <a:endParaRPr lang="km-KH" sz="2000" dirty="0">
              <a:latin typeface="Times New Roman" panose="02020603050405020304" pitchFamily="18" charset="0"/>
              <a:cs typeface="Khmer MEF1" pitchFamily="2" charset="0"/>
            </a:endParaRPr>
          </a:p>
          <a:p>
            <a:pPr marL="633413" indent="-285750" algn="just">
              <a:lnSpc>
                <a:spcPct val="200000"/>
              </a:lnSpc>
              <a:buFont typeface="Wingdings" panose="05000000000000000000" pitchFamily="2" charset="2"/>
              <a:buChar char="Ø"/>
            </a:pPr>
            <a:r>
              <a:rPr lang="en-US" sz="2000" dirty="0" smtClean="0">
                <a:latin typeface="Times New Roman" panose="02020603050405020304" pitchFamily="18" charset="0"/>
                <a:cs typeface="Times New Roman" panose="02020603050405020304" pitchFamily="18" charset="0"/>
              </a:rPr>
              <a:t>2. Progress of Implementation</a:t>
            </a:r>
            <a:endParaRPr lang="km-KH" sz="2000" dirty="0">
              <a:latin typeface="Times New Roman" panose="02020603050405020304" pitchFamily="18" charset="0"/>
              <a:cs typeface="Khmer MEF1" pitchFamily="2" charset="0"/>
            </a:endParaRPr>
          </a:p>
          <a:p>
            <a:pPr marL="633413" indent="-285750" algn="just">
              <a:lnSpc>
                <a:spcPct val="200000"/>
              </a:lnSpc>
              <a:buFont typeface="Wingdings" panose="05000000000000000000" pitchFamily="2" charset="2"/>
              <a:buChar char="Ø"/>
            </a:pPr>
            <a:r>
              <a:rPr lang="en-US" sz="2000" dirty="0" smtClean="0">
                <a:latin typeface="Times New Roman" panose="02020603050405020304" pitchFamily="18" charset="0"/>
                <a:cs typeface="Times New Roman" panose="02020603050405020304" pitchFamily="18" charset="0"/>
              </a:rPr>
              <a:t>3. Challenges and Risks</a:t>
            </a:r>
            <a:endParaRPr lang="km-KH" sz="2000" dirty="0">
              <a:latin typeface="Times New Roman" panose="02020603050405020304" pitchFamily="18" charset="0"/>
              <a:cs typeface="Khmer MEF1" pitchFamily="2" charset="0"/>
            </a:endParaRPr>
          </a:p>
          <a:p>
            <a:pPr marL="633413" indent="-285750" algn="just">
              <a:lnSpc>
                <a:spcPct val="200000"/>
              </a:lnSpc>
              <a:buFont typeface="Wingdings" panose="05000000000000000000" pitchFamily="2" charset="2"/>
              <a:buChar char="Ø"/>
            </a:pPr>
            <a:r>
              <a:rPr lang="en-US" sz="2000" dirty="0" smtClean="0">
                <a:latin typeface="Times New Roman" panose="02020603050405020304" pitchFamily="18" charset="0"/>
                <a:cs typeface="Times New Roman" panose="02020603050405020304" pitchFamily="18" charset="0"/>
              </a:rPr>
              <a:t>4. Conclusion</a:t>
            </a:r>
            <a:endParaRPr lang="km-KH" sz="2000" dirty="0">
              <a:latin typeface="Times New Roman" panose="02020603050405020304" pitchFamily="18" charset="0"/>
              <a:cs typeface="Khmer MEF1" pitchFamily="2" charset="0"/>
            </a:endParaRPr>
          </a:p>
          <a:p>
            <a:pPr marL="633413" indent="-285750" algn="just">
              <a:lnSpc>
                <a:spcPct val="200000"/>
              </a:lnSpc>
              <a:buFont typeface="Wingdings" panose="05000000000000000000" pitchFamily="2" charset="2"/>
              <a:buChar char="Ø"/>
            </a:pPr>
            <a:r>
              <a:rPr lang="en-US" sz="2000" dirty="0" smtClean="0">
                <a:latin typeface="Times New Roman" panose="02020603050405020304" pitchFamily="18" charset="0"/>
                <a:cs typeface="Times New Roman" panose="02020603050405020304" pitchFamily="18" charset="0"/>
              </a:rPr>
              <a:t>Annex 1: </a:t>
            </a:r>
            <a:r>
              <a:rPr lang="en-US" sz="2000" dirty="0">
                <a:latin typeface="Times New Roman" panose="02020603050405020304" pitchFamily="18" charset="0"/>
                <a:cs typeface="Times New Roman" panose="02020603050405020304" pitchFamily="18" charset="0"/>
              </a:rPr>
              <a:t>Matrix “C</a:t>
            </a:r>
            <a:r>
              <a:rPr lang="en-US" sz="2000" dirty="0" smtClean="0">
                <a:latin typeface="Times New Roman" panose="02020603050405020304" pitchFamily="18" charset="0"/>
                <a:cs typeface="Times New Roman" panose="02020603050405020304" pitchFamily="18" charset="0"/>
              </a:rPr>
              <a:t>” on 4 Key Concrete Measures</a:t>
            </a:r>
            <a:endParaRPr lang="km-KH" sz="2000" dirty="0">
              <a:latin typeface="Times New Roman" panose="02020603050405020304" pitchFamily="18" charset="0"/>
              <a:cs typeface="Khmer MEF1" pitchFamily="2" charset="0"/>
            </a:endParaRPr>
          </a:p>
          <a:p>
            <a:pPr marL="633413" indent="-285750" algn="just">
              <a:lnSpc>
                <a:spcPct val="200000"/>
              </a:lnSpc>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Annex </a:t>
            </a:r>
            <a:r>
              <a:rPr lang="en-US" sz="2000" dirty="0" smtClean="0">
                <a:latin typeface="Times New Roman" panose="02020603050405020304" pitchFamily="18" charset="0"/>
                <a:cs typeface="Times New Roman" panose="02020603050405020304" pitchFamily="18" charset="0"/>
              </a:rPr>
              <a:t>2: </a:t>
            </a:r>
            <a:r>
              <a:rPr lang="en-US" sz="2000" dirty="0">
                <a:latin typeface="Times New Roman" panose="02020603050405020304" pitchFamily="18" charset="0"/>
                <a:cs typeface="Times New Roman" panose="02020603050405020304" pitchFamily="18" charset="0"/>
              </a:rPr>
              <a:t>Matrix </a:t>
            </a:r>
            <a:r>
              <a:rPr lang="en-US" sz="2000" dirty="0" smtClean="0">
                <a:latin typeface="Times New Roman" panose="02020603050405020304" pitchFamily="18" charset="0"/>
                <a:cs typeface="Times New Roman" panose="02020603050405020304" pitchFamily="18" charset="0"/>
              </a:rPr>
              <a:t>“D” </a:t>
            </a:r>
            <a:r>
              <a:rPr lang="en-US" sz="2000" dirty="0">
                <a:latin typeface="Times New Roman" panose="02020603050405020304" pitchFamily="18" charset="0"/>
                <a:cs typeface="Times New Roman" panose="02020603050405020304" pitchFamily="18" charset="0"/>
              </a:rPr>
              <a:t>on </a:t>
            </a:r>
            <a:r>
              <a:rPr lang="en-US" sz="2000" dirty="0" smtClean="0">
                <a:latin typeface="Times New Roman" panose="02020603050405020304" pitchFamily="18" charset="0"/>
                <a:cs typeface="Times New Roman" panose="02020603050405020304" pitchFamily="18" charset="0"/>
              </a:rPr>
              <a:t>Policy Measures / Action Plan</a:t>
            </a:r>
            <a:endParaRPr lang="km-KH" sz="2000" dirty="0">
              <a:latin typeface="Times New Roman" panose="02020603050405020304" pitchFamily="18" charset="0"/>
              <a:cs typeface="Khmer MEF1" pitchFamily="2" charset="0"/>
            </a:endParaRPr>
          </a:p>
        </p:txBody>
      </p:sp>
      <p:sp>
        <p:nvSpPr>
          <p:cNvPr id="5" name="Slide Number Placeholder 4"/>
          <p:cNvSpPr>
            <a:spLocks noGrp="1"/>
          </p:cNvSpPr>
          <p:nvPr>
            <p:ph type="sldNum" sz="quarter" idx="12"/>
          </p:nvPr>
        </p:nvSpPr>
        <p:spPr>
          <a:xfrm>
            <a:off x="3581400" y="6492875"/>
            <a:ext cx="2133600" cy="365125"/>
          </a:xfrm>
        </p:spPr>
        <p:txBody>
          <a:bodyPr/>
          <a:lstStyle/>
          <a:p>
            <a:fld id="{6443F22D-21AD-4E40-A18D-60D5EE967E1C}" type="slidenum">
              <a:rPr lang="en-US" sz="1400" smtClean="0">
                <a:latin typeface="Times New Roman" panose="02020603050405020304" pitchFamily="18" charset="0"/>
                <a:cs typeface="Times New Roman" panose="02020603050405020304" pitchFamily="18" charset="0"/>
              </a:rPr>
              <a:t>13</a:t>
            </a:fld>
            <a:endParaRPr lang="en-US" sz="1200" dirty="0">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xmlns="" id="{D5E99143-8C6F-48EB-9A43-B6A5489A4BD7}"/>
              </a:ext>
            </a:extLst>
          </p:cNvPr>
          <p:cNvSpPr>
            <a:spLocks noGrp="1"/>
          </p:cNvSpPr>
          <p:nvPr>
            <p:ph type="title"/>
          </p:nvPr>
        </p:nvSpPr>
        <p:spPr>
          <a:xfrm>
            <a:off x="838201" y="152400"/>
            <a:ext cx="7086600" cy="764323"/>
          </a:xfrm>
        </p:spPr>
        <p:txBody>
          <a:bodyPr>
            <a:noAutofit/>
          </a:bodyPr>
          <a:lstStyle/>
          <a:p>
            <a:r>
              <a:rPr lang="en-US" sz="2400" b="1" dirty="0" smtClean="0">
                <a:solidFill>
                  <a:srgbClr val="415665"/>
                </a:solidFill>
                <a:latin typeface="Times New Roman" panose="02020603050405020304" pitchFamily="18" charset="0"/>
                <a:ea typeface="Source Sans Pro"/>
                <a:cs typeface="Times New Roman" panose="02020603050405020304" pitchFamily="18" charset="0"/>
                <a:sym typeface="Source Sans Pro"/>
              </a:rPr>
              <a:t>Content of IDP Progress Report (till December 2016)</a:t>
            </a:r>
            <a:endParaRPr lang="en-US" sz="2400" b="1" dirty="0">
              <a:solidFill>
                <a:srgbClr val="415665"/>
              </a:solidFill>
              <a:latin typeface="Times New Roman" panose="02020603050405020304" pitchFamily="18" charset="0"/>
              <a:ea typeface="Source Sans Pro"/>
              <a:cs typeface="Times New Roman" panose="02020603050405020304" pitchFamily="18" charset="0"/>
              <a:sym typeface="Source Sans Pro"/>
            </a:endParaRPr>
          </a:p>
        </p:txBody>
      </p:sp>
    </p:spTree>
    <p:extLst>
      <p:ext uri="{BB962C8B-B14F-4D97-AF65-F5344CB8AC3E}">
        <p14:creationId xmlns:p14="http://schemas.microsoft.com/office/powerpoint/2010/main" val="2800910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991004036"/>
              </p:ext>
            </p:extLst>
          </p:nvPr>
        </p:nvGraphicFramePr>
        <p:xfrm>
          <a:off x="228600" y="1371600"/>
          <a:ext cx="85344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a:xfrm>
            <a:off x="3581400" y="6492875"/>
            <a:ext cx="2133600" cy="365125"/>
          </a:xfrm>
        </p:spPr>
        <p:txBody>
          <a:bodyPr/>
          <a:lstStyle/>
          <a:p>
            <a:fld id="{6443F22D-21AD-4E40-A18D-60D5EE967E1C}" type="slidenum">
              <a:rPr lang="en-US" sz="1400" smtClean="0">
                <a:latin typeface="Times New Roman" panose="02020603050405020304" pitchFamily="18" charset="0"/>
                <a:cs typeface="Times New Roman" panose="02020603050405020304" pitchFamily="18" charset="0"/>
              </a:rPr>
              <a:pPr/>
              <a:t>14</a:t>
            </a:fld>
            <a:endParaRPr lang="en-US" sz="12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09600" y="2057400"/>
            <a:ext cx="869286" cy="399473"/>
          </a:xfrm>
          <a:prstGeom prst="rect">
            <a:avLst/>
          </a:prstGeom>
          <a:noFill/>
        </p:spPr>
        <p:txBody>
          <a:bodyPr wrap="square" rtlCol="0">
            <a:spAutoFit/>
          </a:bodyPr>
          <a:lstStyle/>
          <a:p>
            <a:r>
              <a:rPr lang="en-US" sz="2000" dirty="0" smtClean="0">
                <a:latin typeface="Times New Roman" panose="02020603050405020304" pitchFamily="18" charset="0"/>
                <a:cs typeface="Times New Roman" panose="02020603050405020304" pitchFamily="18" charset="0"/>
              </a:rPr>
              <a:t>No. 1</a:t>
            </a:r>
            <a:endParaRPr lang="en-US" sz="20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990600" y="3810000"/>
            <a:ext cx="838699"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No. </a:t>
            </a:r>
            <a:r>
              <a:rPr lang="en-US" sz="2000" dirty="0" smtClean="0">
                <a:latin typeface="Times New Roman" panose="02020603050405020304" pitchFamily="18" charset="0"/>
                <a:cs typeface="Times New Roman" panose="02020603050405020304" pitchFamily="18" charset="0"/>
              </a:rPr>
              <a:t>2</a:t>
            </a:r>
            <a:endParaRPr lang="en-US" sz="20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609600" y="5543490"/>
            <a:ext cx="800105"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No. </a:t>
            </a:r>
            <a:r>
              <a:rPr lang="en-US" sz="2000" dirty="0" smtClean="0">
                <a:latin typeface="Times New Roman" panose="02020603050405020304" pitchFamily="18" charset="0"/>
                <a:cs typeface="Times New Roman" panose="02020603050405020304" pitchFamily="18" charset="0"/>
              </a:rPr>
              <a:t>3</a:t>
            </a:r>
            <a:endParaRPr lang="en-US" sz="2000" dirty="0">
              <a:latin typeface="Times New Roman" panose="02020603050405020304" pitchFamily="18" charset="0"/>
              <a:cs typeface="Times New Roman" panose="02020603050405020304" pitchFamily="18" charset="0"/>
            </a:endParaRPr>
          </a:p>
        </p:txBody>
      </p:sp>
      <p:sp>
        <p:nvSpPr>
          <p:cNvPr id="9" name="Title 1"/>
          <p:cNvSpPr txBox="1">
            <a:spLocks/>
          </p:cNvSpPr>
          <p:nvPr/>
        </p:nvSpPr>
        <p:spPr>
          <a:xfrm>
            <a:off x="0" y="76200"/>
            <a:ext cx="91440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lnSpc>
                <a:spcPct val="150000"/>
              </a:lnSpc>
              <a:spcBef>
                <a:spcPct val="0"/>
              </a:spcBef>
            </a:pPr>
            <a:r>
              <a:rPr lang="en-US" sz="2400" b="1" dirty="0" smtClean="0">
                <a:solidFill>
                  <a:srgbClr val="415665"/>
                </a:solidFill>
                <a:latin typeface="Times New Roman" panose="02020603050405020304" pitchFamily="18" charset="0"/>
                <a:ea typeface="Source Sans Pro"/>
                <a:cs typeface="Times New Roman" panose="02020603050405020304" pitchFamily="18" charset="0"/>
                <a:sym typeface="Source Sans Pro"/>
              </a:rPr>
              <a:t>Progress of the 3 Targets</a:t>
            </a:r>
            <a:endParaRPr lang="en-US" sz="2000" dirty="0">
              <a:latin typeface="Khmer MEF2" panose="02000506000000020004" pitchFamily="2" charset="0"/>
              <a:cs typeface="Khmer MEF2" panose="02000506000000020004" pitchFamily="2" charset="0"/>
            </a:endParaRPr>
          </a:p>
        </p:txBody>
      </p:sp>
    </p:spTree>
    <p:extLst>
      <p:ext uri="{BB962C8B-B14F-4D97-AF65-F5344CB8AC3E}">
        <p14:creationId xmlns:p14="http://schemas.microsoft.com/office/powerpoint/2010/main" val="17923679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399" y="-24444"/>
            <a:ext cx="9296400" cy="6994582"/>
          </a:xfrm>
          <a:prstGeom prst="rect">
            <a:avLst/>
          </a:prstGeom>
          <a:blipFill dpi="0" rotWithShape="1">
            <a:blip r:embed="rId2">
              <a:alphaModFix amt="58000"/>
            </a:blip>
            <a:srcRect/>
            <a:stretch>
              <a:fillRect l="-8680" t="-419" r="-28389" b="4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1"/>
          </p:nvPr>
        </p:nvSpPr>
        <p:spPr/>
        <p:txBody>
          <a:bodyPr/>
          <a:lstStyle/>
          <a:p>
            <a:pPr algn="ctr"/>
            <a:r>
              <a:rPr lang="en-US" sz="1400" dirty="0" smtClean="0">
                <a:solidFill>
                  <a:prstClr val="black">
                    <a:tint val="75000"/>
                  </a:prstClr>
                </a:solidFill>
                <a:latin typeface="Dosis" panose="020B0604020202020204"/>
              </a:rPr>
              <a:t>14</a:t>
            </a:r>
            <a:endParaRPr lang="en-US" sz="1400" dirty="0">
              <a:solidFill>
                <a:prstClr val="black">
                  <a:tint val="75000"/>
                </a:prstClr>
              </a:solidFill>
              <a:latin typeface="Dosis" panose="020B0604020202020204"/>
            </a:endParaRPr>
          </a:p>
        </p:txBody>
      </p:sp>
      <p:sp>
        <p:nvSpPr>
          <p:cNvPr id="17" name="TextBox 4"/>
          <p:cNvSpPr txBox="1">
            <a:spLocks noChangeArrowheads="1"/>
          </p:cNvSpPr>
          <p:nvPr/>
        </p:nvSpPr>
        <p:spPr bwMode="auto">
          <a:xfrm>
            <a:off x="599208" y="1398537"/>
            <a:ext cx="8077201" cy="372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0800">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sz="4800" b="1" dirty="0" smtClean="0">
                <a:solidFill>
                  <a:prstClr val="black"/>
                </a:solidFill>
                <a:latin typeface="Times New Roman" pitchFamily="18" charset="0"/>
                <a:cs typeface="Times New Roman" pitchFamily="18" charset="0"/>
              </a:rPr>
              <a:t>Thank you</a:t>
            </a:r>
          </a:p>
          <a:p>
            <a:pPr algn="ctr"/>
            <a:endParaRPr lang="en-US" altLang="zh-CN" sz="4800" b="1" dirty="0">
              <a:solidFill>
                <a:prstClr val="black"/>
              </a:solidFill>
              <a:latin typeface="Times New Roman" pitchFamily="18" charset="0"/>
              <a:cs typeface="Times New Roman" pitchFamily="18" charset="0"/>
            </a:endParaRPr>
          </a:p>
          <a:p>
            <a:pPr algn="ctr"/>
            <a:endParaRPr lang="en-US" altLang="zh-CN" sz="4800" dirty="0" smtClean="0">
              <a:solidFill>
                <a:prstClr val="black"/>
              </a:solidFill>
            </a:endParaRPr>
          </a:p>
          <a:p>
            <a:pPr algn="ctr"/>
            <a:endParaRPr lang="en-US" altLang="zh-CN" sz="1400" dirty="0">
              <a:solidFill>
                <a:prstClr val="black"/>
              </a:solidFill>
            </a:endParaRPr>
          </a:p>
          <a:p>
            <a:pPr algn="ctr"/>
            <a:endParaRPr lang="en-US" altLang="zh-CN" sz="5400" dirty="0" smtClean="0">
              <a:solidFill>
                <a:prstClr val="black"/>
              </a:solidFill>
            </a:endParaRPr>
          </a:p>
          <a:p>
            <a:pPr algn="ctr"/>
            <a:r>
              <a:rPr lang="en-US" sz="2400" dirty="0" smtClean="0">
                <a:latin typeface="Times New Roman" pitchFamily="18" charset="0"/>
                <a:cs typeface="Times New Roman" pitchFamily="18" charset="0"/>
              </a:rPr>
              <a:t>For more info: lvisal@yahoo.com</a:t>
            </a:r>
          </a:p>
        </p:txBody>
      </p:sp>
      <p:sp>
        <p:nvSpPr>
          <p:cNvPr id="8" name="TextBox 2"/>
          <p:cNvSpPr txBox="1">
            <a:spLocks noChangeArrowheads="1"/>
          </p:cNvSpPr>
          <p:nvPr/>
        </p:nvSpPr>
        <p:spPr bwMode="auto">
          <a:xfrm>
            <a:off x="2540794" y="2290762"/>
            <a:ext cx="4443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ja-JP" altLang="en-US" sz="2800" dirty="0">
                <a:solidFill>
                  <a:srgbClr val="1306BA"/>
                </a:solidFill>
                <a:latin typeface="Times New Roman" pitchFamily="18" charset="0"/>
                <a:cs typeface="Times New Roman" pitchFamily="18" charset="0"/>
              </a:rPr>
              <a:t>どうもありがとうございました</a:t>
            </a:r>
            <a:endParaRPr lang="en-US" sz="2800" dirty="0">
              <a:solidFill>
                <a:srgbClr val="1306BA"/>
              </a:solidFill>
              <a:latin typeface="Times New Roman" pitchFamily="18" charset="0"/>
              <a:ea typeface="MS PGothic" pitchFamily="34" charset="-128"/>
              <a:cs typeface="Times New Roman" pitchFamily="18" charset="0"/>
            </a:endParaRPr>
          </a:p>
        </p:txBody>
      </p:sp>
    </p:spTree>
    <p:extLst>
      <p:ext uri="{BB962C8B-B14F-4D97-AF65-F5344CB8AC3E}">
        <p14:creationId xmlns:p14="http://schemas.microsoft.com/office/powerpoint/2010/main" val="13518214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3ACAC357-EE31-4084-8B02-A8B7C5D745E3}"/>
              </a:ext>
            </a:extLst>
          </p:cNvPr>
          <p:cNvSpPr>
            <a:spLocks noGrp="1"/>
          </p:cNvSpPr>
          <p:nvPr>
            <p:ph type="sldNum" sz="quarter" idx="12"/>
          </p:nvPr>
        </p:nvSpPr>
        <p:spPr>
          <a:xfrm>
            <a:off x="3581400" y="6492875"/>
            <a:ext cx="2133600" cy="365125"/>
          </a:xfrm>
        </p:spPr>
        <p:txBody>
          <a:bodyPr/>
          <a:lstStyle/>
          <a:p>
            <a:fld id="{6443F22D-21AD-4E40-A18D-60D5EE967E1C}" type="slidenum">
              <a:rPr lang="en-US" sz="1400" smtClean="0">
                <a:latin typeface="Times New Roman" panose="02020603050405020304" pitchFamily="18" charset="0"/>
                <a:cs typeface="Times New Roman" panose="02020603050405020304" pitchFamily="18" charset="0"/>
              </a:rPr>
              <a:pPr/>
              <a:t>2</a:t>
            </a:fld>
            <a:endParaRPr lang="en-US" sz="14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745CBEF4-E94F-414B-BC59-8376A03EA641}"/>
              </a:ext>
            </a:extLst>
          </p:cNvPr>
          <p:cNvSpPr/>
          <p:nvPr/>
        </p:nvSpPr>
        <p:spPr>
          <a:xfrm>
            <a:off x="1140942" y="522756"/>
            <a:ext cx="7012497" cy="584775"/>
          </a:xfrm>
          <a:prstGeom prst="rect">
            <a:avLst/>
          </a:prstGeom>
        </p:spPr>
        <p:txBody>
          <a:bodyPr wrap="square">
            <a:spAutoFit/>
          </a:bodyPr>
          <a:lstStyle/>
          <a:p>
            <a:pPr algn="ctr">
              <a:buClr>
                <a:srgbClr val="0DB7C4"/>
              </a:buClr>
              <a:buSzPts val="2400"/>
              <a:defRPr sz="1800" b="1" i="0" u="none" strike="noStrike" kern="1200" baseline="0">
                <a:solidFill>
                  <a:srgbClr val="000000"/>
                </a:solidFill>
                <a:latin typeface="Dosis" panose="020B0604020202020204" charset="0"/>
                <a:ea typeface="+mn-ea"/>
                <a:cs typeface="+mn-cs"/>
              </a:defRPr>
            </a:pPr>
            <a:r>
              <a:rPr lang="en-US" sz="3200" dirty="0" smtClean="0">
                <a:solidFill>
                  <a:schemeClr val="accent1">
                    <a:lumMod val="50000"/>
                  </a:schemeClr>
                </a:solidFill>
                <a:latin typeface="Times New Roman" panose="02020603050405020304" pitchFamily="18" charset="0"/>
                <a:ea typeface="Dosis"/>
                <a:cs typeface="Times New Roman" panose="02020603050405020304" pitchFamily="18" charset="0"/>
              </a:rPr>
              <a:t>Snapshot of Investments in Cambodia</a:t>
            </a:r>
            <a:endParaRPr lang="en-US" sz="3200" dirty="0">
              <a:solidFill>
                <a:schemeClr val="accent1">
                  <a:lumMod val="50000"/>
                </a:schemeClr>
              </a:solidFill>
              <a:latin typeface="Times New Roman" panose="02020603050405020304" pitchFamily="18" charset="0"/>
              <a:ea typeface="Dosis"/>
              <a:cs typeface="Times New Roman" panose="02020603050405020304" pitchFamily="18"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52606" y="1448753"/>
            <a:ext cx="3080293" cy="15930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52606" y="3158327"/>
            <a:ext cx="3080390" cy="17589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447800"/>
            <a:ext cx="2540482" cy="15940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800" y="3158327"/>
            <a:ext cx="2541059" cy="17589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C:\Users\USER\AppData\Local\Temp\ppia_13.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8311"/>
          <a:stretch/>
        </p:blipFill>
        <p:spPr bwMode="auto">
          <a:xfrm>
            <a:off x="3030401" y="3158327"/>
            <a:ext cx="2532199" cy="17589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 name="Picture 3" descr="C:\Users\USER\Downloads\23-10-2015-08-10-rand-195729749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30401" y="1448753"/>
            <a:ext cx="2541059" cy="16085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024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D536155F-C2E4-463B-8311-B3593D44D0EB}"/>
              </a:ext>
            </a:extLst>
          </p:cNvPr>
          <p:cNvSpPr>
            <a:spLocks noGrp="1"/>
          </p:cNvSpPr>
          <p:nvPr>
            <p:ph type="sldNum" sz="quarter" idx="12"/>
          </p:nvPr>
        </p:nvSpPr>
        <p:spPr>
          <a:xfrm>
            <a:off x="3581400" y="6492875"/>
            <a:ext cx="2133600" cy="365125"/>
          </a:xfrm>
        </p:spPr>
        <p:txBody>
          <a:bodyPr/>
          <a:lstStyle/>
          <a:p>
            <a:fld id="{6443F22D-21AD-4E40-A18D-60D5EE967E1C}" type="slidenum">
              <a:rPr lang="en-US" sz="1400" smtClean="0">
                <a:latin typeface="Times New Roman" panose="02020603050405020304" pitchFamily="18" charset="0"/>
                <a:cs typeface="Times New Roman" panose="02020603050405020304" pitchFamily="18" charset="0"/>
              </a:rPr>
              <a:pPr/>
              <a:t>3</a:t>
            </a:fld>
            <a:endParaRPr lang="en-US" sz="1400" dirty="0">
              <a:latin typeface="Times New Roman" panose="02020603050405020304" pitchFamily="18" charset="0"/>
              <a:cs typeface="Times New Roman" panose="02020603050405020304" pitchFamily="18" charset="0"/>
            </a:endParaRPr>
          </a:p>
        </p:txBody>
      </p:sp>
      <p:graphicFrame>
        <p:nvGraphicFramePr>
          <p:cNvPr id="5" name="Chart 4">
            <a:extLst>
              <a:ext uri="{FF2B5EF4-FFF2-40B4-BE49-F238E27FC236}">
                <a16:creationId xmlns:a16="http://schemas.microsoft.com/office/drawing/2014/main" xmlns="" id="{1A72B41C-29B5-4C54-A428-4CC7A9BE33C3}"/>
              </a:ext>
            </a:extLst>
          </p:cNvPr>
          <p:cNvGraphicFramePr>
            <a:graphicFrameLocks/>
          </p:cNvGraphicFramePr>
          <p:nvPr>
            <p:extLst>
              <p:ext uri="{D42A27DB-BD31-4B8C-83A1-F6EECF244321}">
                <p14:modId xmlns:p14="http://schemas.microsoft.com/office/powerpoint/2010/main" val="3178369275"/>
              </p:ext>
            </p:extLst>
          </p:nvPr>
        </p:nvGraphicFramePr>
        <p:xfrm>
          <a:off x="381000" y="1143000"/>
          <a:ext cx="8342325" cy="4146935"/>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xmlns="" id="{410A1633-F1B0-435E-B12C-C99E7FED4DB2}"/>
              </a:ext>
            </a:extLst>
          </p:cNvPr>
          <p:cNvSpPr txBox="1"/>
          <p:nvPr/>
        </p:nvSpPr>
        <p:spPr>
          <a:xfrm>
            <a:off x="838201" y="124747"/>
            <a:ext cx="7367388" cy="461665"/>
          </a:xfrm>
          <a:prstGeom prst="rect">
            <a:avLst/>
          </a:prstGeom>
          <a:noFill/>
        </p:spPr>
        <p:txBody>
          <a:bodyPr wrap="square" rtlCol="0">
            <a:spAutoFit/>
          </a:bodyPr>
          <a:lstStyle/>
          <a:p>
            <a:pPr algn="ctr">
              <a:buClr>
                <a:srgbClr val="0DB7C4"/>
              </a:buClr>
              <a:buSzPts val="2400"/>
            </a:pPr>
            <a:r>
              <a:rPr lang="en-US" sz="2400" b="1" dirty="0" smtClean="0">
                <a:solidFill>
                  <a:schemeClr val="accent1">
                    <a:lumMod val="50000"/>
                  </a:schemeClr>
                </a:solidFill>
                <a:latin typeface="Times New Roman" panose="02020603050405020304" pitchFamily="18" charset="0"/>
                <a:ea typeface="Dosis"/>
                <a:cs typeface="Times New Roman" panose="02020603050405020304" pitchFamily="18" charset="0"/>
                <a:sym typeface="Dosis"/>
              </a:rPr>
              <a:t>Committed </a:t>
            </a:r>
            <a:r>
              <a:rPr lang="en-US" sz="2400" b="1" dirty="0">
                <a:solidFill>
                  <a:schemeClr val="accent1">
                    <a:lumMod val="50000"/>
                  </a:schemeClr>
                </a:solidFill>
                <a:latin typeface="Times New Roman" panose="02020603050405020304" pitchFamily="18" charset="0"/>
                <a:ea typeface="Dosis"/>
                <a:cs typeface="Times New Roman" panose="02020603050405020304" pitchFamily="18" charset="0"/>
                <a:sym typeface="Dosis"/>
              </a:rPr>
              <a:t>Investments in Cambodia </a:t>
            </a:r>
          </a:p>
        </p:txBody>
      </p:sp>
      <p:sp>
        <p:nvSpPr>
          <p:cNvPr id="7" name="TextBox 6">
            <a:extLst>
              <a:ext uri="{FF2B5EF4-FFF2-40B4-BE49-F238E27FC236}">
                <a16:creationId xmlns:a16="http://schemas.microsoft.com/office/drawing/2014/main" xmlns="" id="{1BCD8054-1E38-40C6-8935-DAF02B3D5DAC}"/>
              </a:ext>
            </a:extLst>
          </p:cNvPr>
          <p:cNvSpPr txBox="1"/>
          <p:nvPr/>
        </p:nvSpPr>
        <p:spPr>
          <a:xfrm>
            <a:off x="381000" y="5452646"/>
            <a:ext cx="8534399" cy="369332"/>
          </a:xfrm>
          <a:prstGeom prst="rect">
            <a:avLst/>
          </a:prstGeom>
          <a:noFill/>
        </p:spPr>
        <p:txBody>
          <a:bodyPr wrap="square" rtlCol="0">
            <a:spAutoFit/>
          </a:bodyPr>
          <a:lstStyle/>
          <a:p>
            <a:r>
              <a:rPr lang="en-US" dirty="0" smtClean="0">
                <a:latin typeface="Times New Roman" panose="02020603050405020304" pitchFamily="18" charset="0"/>
                <a:cs typeface="Times New Roman" panose="02020603050405020304" pitchFamily="18" charset="0"/>
              </a:rPr>
              <a:t>2017</a:t>
            </a:r>
            <a:r>
              <a:rPr lang="en-US" dirty="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183 QIPs of which </a:t>
            </a:r>
            <a:r>
              <a:rPr lang="en-US" dirty="0">
                <a:latin typeface="Times New Roman" panose="02020603050405020304" pitchFamily="18" charset="0"/>
                <a:cs typeface="Times New Roman" panose="02020603050405020304" pitchFamily="18" charset="0"/>
              </a:rPr>
              <a:t>136 of which are located outside </a:t>
            </a:r>
            <a:r>
              <a:rPr lang="en-US" dirty="0" smtClean="0">
                <a:latin typeface="Times New Roman" panose="02020603050405020304" pitchFamily="18" charset="0"/>
                <a:cs typeface="Times New Roman" panose="02020603050405020304" pitchFamily="18" charset="0"/>
              </a:rPr>
              <a:t>SEZs (117 new, 19 expansion).</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57988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5D1BCEAD-7E96-44AD-A95B-AC9CA76CA148}"/>
              </a:ext>
            </a:extLst>
          </p:cNvPr>
          <p:cNvSpPr>
            <a:spLocks noGrp="1"/>
          </p:cNvSpPr>
          <p:nvPr>
            <p:ph type="sldNum" sz="quarter" idx="12"/>
          </p:nvPr>
        </p:nvSpPr>
        <p:spPr>
          <a:xfrm>
            <a:off x="3581400" y="6569075"/>
            <a:ext cx="2133600" cy="365125"/>
          </a:xfrm>
        </p:spPr>
        <p:txBody>
          <a:bodyPr/>
          <a:lstStyle/>
          <a:p>
            <a:fld id="{6443F22D-21AD-4E40-A18D-60D5EE967E1C}" type="slidenum">
              <a:rPr lang="en-US" sz="1400" smtClean="0">
                <a:latin typeface="Dosis" panose="020B0604020202020204"/>
              </a:rPr>
              <a:pPr/>
              <a:t>4</a:t>
            </a:fld>
            <a:endParaRPr lang="en-US" sz="1400" dirty="0">
              <a:latin typeface="Dosis" panose="020B0604020202020204"/>
            </a:endParaRPr>
          </a:p>
        </p:txBody>
      </p:sp>
      <p:graphicFrame>
        <p:nvGraphicFramePr>
          <p:cNvPr id="5" name="Chart 4">
            <a:extLst>
              <a:ext uri="{FF2B5EF4-FFF2-40B4-BE49-F238E27FC236}">
                <a16:creationId xmlns:a16="http://schemas.microsoft.com/office/drawing/2014/main" xmlns="" id="{A36C6846-4D36-487F-B745-BCDF92D405CF}"/>
              </a:ext>
            </a:extLst>
          </p:cNvPr>
          <p:cNvGraphicFramePr>
            <a:graphicFrameLocks/>
          </p:cNvGraphicFramePr>
          <p:nvPr>
            <p:extLst>
              <p:ext uri="{D42A27DB-BD31-4B8C-83A1-F6EECF244321}">
                <p14:modId xmlns:p14="http://schemas.microsoft.com/office/powerpoint/2010/main" val="728246617"/>
              </p:ext>
            </p:extLst>
          </p:nvPr>
        </p:nvGraphicFramePr>
        <p:xfrm>
          <a:off x="152401" y="292101"/>
          <a:ext cx="8762999" cy="61086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577887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3ACAC357-EE31-4084-8B02-A8B7C5D745E3}"/>
              </a:ext>
            </a:extLst>
          </p:cNvPr>
          <p:cNvSpPr>
            <a:spLocks noGrp="1"/>
          </p:cNvSpPr>
          <p:nvPr>
            <p:ph type="sldNum" sz="quarter" idx="12"/>
          </p:nvPr>
        </p:nvSpPr>
        <p:spPr>
          <a:xfrm>
            <a:off x="3581400" y="6492875"/>
            <a:ext cx="2133600" cy="365125"/>
          </a:xfrm>
        </p:spPr>
        <p:txBody>
          <a:bodyPr/>
          <a:lstStyle/>
          <a:p>
            <a:fld id="{6443F22D-21AD-4E40-A18D-60D5EE967E1C}" type="slidenum">
              <a:rPr lang="en-US" sz="1400" smtClean="0">
                <a:latin typeface="Times New Roman" panose="02020603050405020304" pitchFamily="18" charset="0"/>
                <a:cs typeface="Times New Roman" panose="02020603050405020304" pitchFamily="18" charset="0"/>
              </a:rPr>
              <a:pPr/>
              <a:t>5</a:t>
            </a:fld>
            <a:endParaRPr lang="en-US" sz="14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745CBEF4-E94F-414B-BC59-8376A03EA641}"/>
              </a:ext>
            </a:extLst>
          </p:cNvPr>
          <p:cNvSpPr/>
          <p:nvPr/>
        </p:nvSpPr>
        <p:spPr>
          <a:xfrm>
            <a:off x="1140942" y="300335"/>
            <a:ext cx="7012497" cy="461665"/>
          </a:xfrm>
          <a:prstGeom prst="rect">
            <a:avLst/>
          </a:prstGeom>
        </p:spPr>
        <p:txBody>
          <a:bodyPr wrap="square">
            <a:spAutoFit/>
          </a:bodyPr>
          <a:lstStyle/>
          <a:p>
            <a:pPr algn="ctr">
              <a:buClr>
                <a:srgbClr val="0DB7C4"/>
              </a:buClr>
              <a:buSzPts val="2400"/>
              <a:defRPr sz="1800" b="1" i="0" u="none" strike="noStrike" kern="1200" baseline="0">
                <a:solidFill>
                  <a:srgbClr val="000000"/>
                </a:solidFill>
                <a:latin typeface="Dosis" panose="020B0604020202020204" charset="0"/>
                <a:ea typeface="+mn-ea"/>
                <a:cs typeface="+mn-cs"/>
              </a:defRPr>
            </a:pPr>
            <a:r>
              <a:rPr lang="en-US" sz="2400" dirty="0">
                <a:solidFill>
                  <a:schemeClr val="accent1">
                    <a:lumMod val="50000"/>
                  </a:schemeClr>
                </a:solidFill>
                <a:latin typeface="Times New Roman" panose="02020603050405020304" pitchFamily="18" charset="0"/>
                <a:ea typeface="Dosis"/>
                <a:cs typeface="Times New Roman" panose="02020603050405020304" pitchFamily="18" charset="0"/>
              </a:rPr>
              <a:t>Committed Investments by </a:t>
            </a:r>
            <a:r>
              <a:rPr lang="en-US" sz="2400" dirty="0" smtClean="0">
                <a:solidFill>
                  <a:schemeClr val="accent1">
                    <a:lumMod val="50000"/>
                  </a:schemeClr>
                </a:solidFill>
                <a:latin typeface="Times New Roman" panose="02020603050405020304" pitchFamily="18" charset="0"/>
                <a:ea typeface="Dosis"/>
                <a:cs typeface="Times New Roman" panose="02020603050405020304" pitchFamily="18" charset="0"/>
              </a:rPr>
              <a:t>Sector</a:t>
            </a:r>
            <a:endParaRPr lang="en-US" sz="2400" dirty="0">
              <a:solidFill>
                <a:schemeClr val="accent1">
                  <a:lumMod val="50000"/>
                </a:schemeClr>
              </a:solidFill>
              <a:latin typeface="Times New Roman" panose="02020603050405020304" pitchFamily="18" charset="0"/>
              <a:ea typeface="Dosis"/>
              <a:cs typeface="Times New Roman" panose="02020603050405020304" pitchFamily="18" charset="0"/>
            </a:endParaRPr>
          </a:p>
        </p:txBody>
      </p:sp>
      <p:graphicFrame>
        <p:nvGraphicFramePr>
          <p:cNvPr id="8" name="Chart 7"/>
          <p:cNvGraphicFramePr>
            <a:graphicFrameLocks/>
          </p:cNvGraphicFramePr>
          <p:nvPr>
            <p:extLst>
              <p:ext uri="{D42A27DB-BD31-4B8C-83A1-F6EECF244321}">
                <p14:modId xmlns:p14="http://schemas.microsoft.com/office/powerpoint/2010/main" val="727012468"/>
              </p:ext>
            </p:extLst>
          </p:nvPr>
        </p:nvGraphicFramePr>
        <p:xfrm>
          <a:off x="381000" y="990600"/>
          <a:ext cx="4495800" cy="46481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a:graphicFrameLocks/>
          </p:cNvGraphicFramePr>
          <p:nvPr>
            <p:extLst>
              <p:ext uri="{D42A27DB-BD31-4B8C-83A1-F6EECF244321}">
                <p14:modId xmlns:p14="http://schemas.microsoft.com/office/powerpoint/2010/main" val="201045942"/>
              </p:ext>
            </p:extLst>
          </p:nvPr>
        </p:nvGraphicFramePr>
        <p:xfrm>
          <a:off x="3886200" y="990600"/>
          <a:ext cx="5257801"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2209800" y="5334000"/>
            <a:ext cx="1447800"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2016</a:t>
            </a:r>
            <a:endParaRPr lang="en-US" sz="2400" b="1" dirty="0">
              <a:latin typeface="Arial" panose="020B0604020202020204" pitchFamily="34" charset="0"/>
              <a:cs typeface="Arial" panose="020B0604020202020204" pitchFamily="34" charset="0"/>
            </a:endParaRPr>
          </a:p>
        </p:txBody>
      </p:sp>
      <p:sp>
        <p:nvSpPr>
          <p:cNvPr id="11" name="TextBox 10"/>
          <p:cNvSpPr txBox="1"/>
          <p:nvPr/>
        </p:nvSpPr>
        <p:spPr>
          <a:xfrm>
            <a:off x="6248400" y="5334000"/>
            <a:ext cx="1447800"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2017</a:t>
            </a:r>
            <a:endParaRPr lang="en-US" sz="2400" b="1" dirty="0">
              <a:latin typeface="Arial" panose="020B0604020202020204" pitchFamily="34" charset="0"/>
              <a:cs typeface="Arial" panose="020B0604020202020204" pitchFamily="34" charset="0"/>
            </a:endParaRPr>
          </a:p>
        </p:txBody>
      </p:sp>
      <p:sp>
        <p:nvSpPr>
          <p:cNvPr id="3" name="Rectangle 2"/>
          <p:cNvSpPr/>
          <p:nvPr/>
        </p:nvSpPr>
        <p:spPr>
          <a:xfrm>
            <a:off x="2971800" y="2133600"/>
            <a:ext cx="609600" cy="338554"/>
          </a:xfrm>
          <a:prstGeom prst="rect">
            <a:avLst/>
          </a:prstGeom>
          <a:solidFill>
            <a:schemeClr val="accent1"/>
          </a:solidFill>
          <a:ln>
            <a:noFill/>
          </a:ln>
        </p:spPr>
        <p:txBody>
          <a:bodyPr wrap="square">
            <a:spAutoFit/>
          </a:bodyPr>
          <a:lstStyle/>
          <a:p>
            <a:pPr algn="ctr">
              <a:defRPr sz="1600" b="0" i="0" u="none" strike="noStrike" kern="1200" spc="0" baseline="0">
                <a:solidFill>
                  <a:prstClr val="white"/>
                </a:solidFill>
                <a:latin typeface="Times New Roman" panose="02020603050405020304" pitchFamily="18" charset="0"/>
                <a:ea typeface="+mn-ea"/>
                <a:cs typeface="Times New Roman" panose="02020603050405020304" pitchFamily="18" charset="0"/>
              </a:defRPr>
            </a:pPr>
            <a:r>
              <a:rPr lang="en-US" dirty="0" smtClean="0"/>
              <a:t>13%</a:t>
            </a:r>
            <a:endParaRPr lang="en-US" dirty="0"/>
          </a:p>
        </p:txBody>
      </p:sp>
    </p:spTree>
    <p:extLst>
      <p:ext uri="{BB962C8B-B14F-4D97-AF65-F5344CB8AC3E}">
        <p14:creationId xmlns:p14="http://schemas.microsoft.com/office/powerpoint/2010/main" val="16963950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3486905F-C1DD-43B4-A736-54F9CF69581E}"/>
              </a:ext>
            </a:extLst>
          </p:cNvPr>
          <p:cNvSpPr>
            <a:spLocks noGrp="1"/>
          </p:cNvSpPr>
          <p:nvPr>
            <p:ph type="sldNum" sz="quarter" idx="12"/>
          </p:nvPr>
        </p:nvSpPr>
        <p:spPr/>
        <p:txBody>
          <a:bodyPr/>
          <a:lstStyle/>
          <a:p>
            <a:r>
              <a:rPr lang="en-US" sz="1400" dirty="0">
                <a:latin typeface="Times New Roman" panose="02020603050405020304" pitchFamily="18" charset="0"/>
                <a:cs typeface="Times New Roman" panose="02020603050405020304" pitchFamily="18" charset="0"/>
              </a:rPr>
              <a:t>6</a:t>
            </a:r>
          </a:p>
        </p:txBody>
      </p:sp>
      <p:graphicFrame>
        <p:nvGraphicFramePr>
          <p:cNvPr id="5" name="Content Placeholder 5">
            <a:extLst>
              <a:ext uri="{FF2B5EF4-FFF2-40B4-BE49-F238E27FC236}">
                <a16:creationId xmlns:a16="http://schemas.microsoft.com/office/drawing/2014/main" xmlns="" id="{CB1A80E0-DCAC-45EC-940E-02811828297B}"/>
              </a:ext>
            </a:extLst>
          </p:cNvPr>
          <p:cNvGraphicFramePr>
            <a:graphicFrameLocks/>
          </p:cNvGraphicFramePr>
          <p:nvPr>
            <p:extLst>
              <p:ext uri="{D42A27DB-BD31-4B8C-83A1-F6EECF244321}">
                <p14:modId xmlns:p14="http://schemas.microsoft.com/office/powerpoint/2010/main" val="1811331975"/>
              </p:ext>
            </p:extLst>
          </p:nvPr>
        </p:nvGraphicFramePr>
        <p:xfrm>
          <a:off x="228600" y="609600"/>
          <a:ext cx="8596530" cy="5666730"/>
        </p:xfrm>
        <a:graphic>
          <a:graphicData uri="http://schemas.openxmlformats.org/drawingml/2006/table">
            <a:tbl>
              <a:tblPr firstRow="1" bandRow="1">
                <a:tableStyleId>{69CF1AB2-1976-4502-BF36-3FF5EA218861}</a:tableStyleId>
              </a:tblPr>
              <a:tblGrid>
                <a:gridCol w="669320">
                  <a:extLst>
                    <a:ext uri="{9D8B030D-6E8A-4147-A177-3AD203B41FA5}">
                      <a16:colId xmlns:a16="http://schemas.microsoft.com/office/drawing/2014/main" xmlns="" val="20000"/>
                    </a:ext>
                  </a:extLst>
                </a:gridCol>
                <a:gridCol w="792721">
                  <a:extLst>
                    <a:ext uri="{9D8B030D-6E8A-4147-A177-3AD203B41FA5}">
                      <a16:colId xmlns:a16="http://schemas.microsoft.com/office/drawing/2014/main" xmlns="" val="20001"/>
                    </a:ext>
                  </a:extLst>
                </a:gridCol>
                <a:gridCol w="792721">
                  <a:extLst>
                    <a:ext uri="{9D8B030D-6E8A-4147-A177-3AD203B41FA5}">
                      <a16:colId xmlns:a16="http://schemas.microsoft.com/office/drawing/2014/main" xmlns="" val="20002"/>
                    </a:ext>
                  </a:extLst>
                </a:gridCol>
                <a:gridCol w="792721">
                  <a:extLst>
                    <a:ext uri="{9D8B030D-6E8A-4147-A177-3AD203B41FA5}">
                      <a16:colId xmlns:a16="http://schemas.microsoft.com/office/drawing/2014/main" xmlns="" val="20003"/>
                    </a:ext>
                  </a:extLst>
                </a:gridCol>
                <a:gridCol w="792721">
                  <a:extLst>
                    <a:ext uri="{9D8B030D-6E8A-4147-A177-3AD203B41FA5}">
                      <a16:colId xmlns:a16="http://schemas.microsoft.com/office/drawing/2014/main" xmlns="" val="20004"/>
                    </a:ext>
                  </a:extLst>
                </a:gridCol>
                <a:gridCol w="792721">
                  <a:extLst>
                    <a:ext uri="{9D8B030D-6E8A-4147-A177-3AD203B41FA5}">
                      <a16:colId xmlns:a16="http://schemas.microsoft.com/office/drawing/2014/main" xmlns="" val="20005"/>
                    </a:ext>
                  </a:extLst>
                </a:gridCol>
                <a:gridCol w="792721">
                  <a:extLst>
                    <a:ext uri="{9D8B030D-6E8A-4147-A177-3AD203B41FA5}">
                      <a16:colId xmlns:a16="http://schemas.microsoft.com/office/drawing/2014/main" xmlns="" val="20006"/>
                    </a:ext>
                  </a:extLst>
                </a:gridCol>
                <a:gridCol w="792721">
                  <a:extLst>
                    <a:ext uri="{9D8B030D-6E8A-4147-A177-3AD203B41FA5}">
                      <a16:colId xmlns:a16="http://schemas.microsoft.com/office/drawing/2014/main" xmlns="" val="20007"/>
                    </a:ext>
                  </a:extLst>
                </a:gridCol>
                <a:gridCol w="792721">
                  <a:extLst>
                    <a:ext uri="{9D8B030D-6E8A-4147-A177-3AD203B41FA5}">
                      <a16:colId xmlns:a16="http://schemas.microsoft.com/office/drawing/2014/main" xmlns="" val="20008"/>
                    </a:ext>
                  </a:extLst>
                </a:gridCol>
                <a:gridCol w="792721">
                  <a:extLst>
                    <a:ext uri="{9D8B030D-6E8A-4147-A177-3AD203B41FA5}">
                      <a16:colId xmlns:a16="http://schemas.microsoft.com/office/drawing/2014/main" xmlns="" val="20009"/>
                    </a:ext>
                  </a:extLst>
                </a:gridCol>
                <a:gridCol w="792721">
                  <a:extLst>
                    <a:ext uri="{9D8B030D-6E8A-4147-A177-3AD203B41FA5}">
                      <a16:colId xmlns:a16="http://schemas.microsoft.com/office/drawing/2014/main" xmlns="" val="20010"/>
                    </a:ext>
                  </a:extLst>
                </a:gridCol>
              </a:tblGrid>
              <a:tr h="367340">
                <a:tc>
                  <a:txBody>
                    <a:bodyPr/>
                    <a:lstStyle/>
                    <a:p>
                      <a:pPr algn="ctr"/>
                      <a:r>
                        <a:rPr lang="en-US" sz="1400" dirty="0">
                          <a:solidFill>
                            <a:schemeClr val="bg1"/>
                          </a:solidFill>
                          <a:latin typeface="Arial" panose="020B0604020202020204" pitchFamily="34" charset="0"/>
                          <a:cs typeface="Arial" panose="020B0604020202020204" pitchFamily="34" charset="0"/>
                        </a:rPr>
                        <a:t>Year</a:t>
                      </a:r>
                      <a:endParaRPr lang="en-US" sz="1400" b="1" dirty="0">
                        <a:solidFill>
                          <a:schemeClr val="bg1"/>
                        </a:solidFill>
                        <a:latin typeface="Arial" panose="020B0604020202020204" pitchFamily="34" charset="0"/>
                        <a:cs typeface="Arial" panose="020B0604020202020204" pitchFamily="34" charset="0"/>
                      </a:endParaRPr>
                    </a:p>
                  </a:txBody>
                  <a:tcPr marL="95837" marR="95837" marT="47919" marB="47919">
                    <a:solidFill>
                      <a:schemeClr val="accent1">
                        <a:lumMod val="75000"/>
                      </a:schemeClr>
                    </a:solidFill>
                  </a:tcPr>
                </a:tc>
                <a:tc gridSpan="2">
                  <a:txBody>
                    <a:bodyPr/>
                    <a:lstStyle/>
                    <a:p>
                      <a:pPr algn="ctr"/>
                      <a:r>
                        <a:rPr lang="en-US" sz="1400" dirty="0">
                          <a:solidFill>
                            <a:schemeClr val="bg1"/>
                          </a:solidFill>
                          <a:latin typeface="Arial" panose="020B0604020202020204" pitchFamily="34" charset="0"/>
                          <a:cs typeface="Arial" panose="020B0604020202020204" pitchFamily="34" charset="0"/>
                        </a:rPr>
                        <a:t>2013</a:t>
                      </a:r>
                      <a:endParaRPr lang="en-US" sz="1400" b="1" dirty="0">
                        <a:solidFill>
                          <a:schemeClr val="bg1"/>
                        </a:solidFill>
                        <a:latin typeface="Arial" panose="020B0604020202020204" pitchFamily="34" charset="0"/>
                        <a:cs typeface="Arial" panose="020B0604020202020204" pitchFamily="34" charset="0"/>
                      </a:endParaRPr>
                    </a:p>
                  </a:txBody>
                  <a:tcPr marL="95837" marR="95837" marT="47919" marB="47919">
                    <a:solidFill>
                      <a:schemeClr val="accent1">
                        <a:lumMod val="75000"/>
                      </a:schemeClr>
                    </a:solidFill>
                  </a:tcPr>
                </a:tc>
                <a:tc hMerge="1">
                  <a:txBody>
                    <a:bodyPr/>
                    <a:lstStyle/>
                    <a:p>
                      <a:endParaRPr lang="en-US" dirty="0"/>
                    </a:p>
                  </a:txBody>
                  <a:tcPr/>
                </a:tc>
                <a:tc gridSpan="2">
                  <a:txBody>
                    <a:bodyPr/>
                    <a:lstStyle/>
                    <a:p>
                      <a:pPr algn="ctr"/>
                      <a:r>
                        <a:rPr lang="en-US" sz="1400" dirty="0">
                          <a:solidFill>
                            <a:schemeClr val="bg1"/>
                          </a:solidFill>
                          <a:latin typeface="Arial" panose="020B0604020202020204" pitchFamily="34" charset="0"/>
                          <a:cs typeface="Arial" panose="020B0604020202020204" pitchFamily="34" charset="0"/>
                        </a:rPr>
                        <a:t>2014</a:t>
                      </a:r>
                      <a:endParaRPr lang="en-US" sz="1400" b="1" dirty="0">
                        <a:solidFill>
                          <a:schemeClr val="bg1"/>
                        </a:solidFill>
                        <a:latin typeface="Arial" panose="020B0604020202020204" pitchFamily="34" charset="0"/>
                        <a:cs typeface="Arial" panose="020B0604020202020204" pitchFamily="34" charset="0"/>
                      </a:endParaRPr>
                    </a:p>
                  </a:txBody>
                  <a:tcPr marL="95837" marR="95837" marT="47919" marB="47919">
                    <a:solidFill>
                      <a:schemeClr val="accent1">
                        <a:lumMod val="75000"/>
                      </a:schemeClr>
                    </a:solidFill>
                  </a:tcPr>
                </a:tc>
                <a:tc hMerge="1">
                  <a:txBody>
                    <a:bodyPr/>
                    <a:lstStyle/>
                    <a:p>
                      <a:endParaRPr lang="en-US" sz="1200" dirty="0">
                        <a:latin typeface="Times New Roman" pitchFamily="18" charset="0"/>
                        <a:cs typeface="Times New Roman" pitchFamily="18" charset="0"/>
                      </a:endParaRPr>
                    </a:p>
                  </a:txBody>
                  <a:tcPr/>
                </a:tc>
                <a:tc gridSpan="2">
                  <a:txBody>
                    <a:bodyPr/>
                    <a:lstStyle/>
                    <a:p>
                      <a:pPr algn="ctr"/>
                      <a:r>
                        <a:rPr lang="en-US" sz="1400" dirty="0">
                          <a:solidFill>
                            <a:schemeClr val="bg1"/>
                          </a:solidFill>
                          <a:latin typeface="Arial" panose="020B0604020202020204" pitchFamily="34" charset="0"/>
                          <a:cs typeface="Arial" panose="020B0604020202020204" pitchFamily="34" charset="0"/>
                        </a:rPr>
                        <a:t>2015</a:t>
                      </a:r>
                      <a:endParaRPr lang="en-US" sz="1400" b="1" dirty="0">
                        <a:solidFill>
                          <a:schemeClr val="bg1"/>
                        </a:solidFill>
                        <a:latin typeface="Arial" panose="020B0604020202020204" pitchFamily="34" charset="0"/>
                        <a:cs typeface="Arial" panose="020B0604020202020204" pitchFamily="34" charset="0"/>
                      </a:endParaRPr>
                    </a:p>
                  </a:txBody>
                  <a:tcPr marL="95837" marR="95837" marT="47919" marB="47919">
                    <a:solidFill>
                      <a:schemeClr val="accent1">
                        <a:lumMod val="75000"/>
                      </a:schemeClr>
                    </a:solidFill>
                  </a:tcPr>
                </a:tc>
                <a:tc hMerge="1">
                  <a:txBody>
                    <a:bodyPr/>
                    <a:lstStyle/>
                    <a:p>
                      <a:endParaRPr lang="en-US" sz="1200" dirty="0">
                        <a:latin typeface="Times New Roman" pitchFamily="18" charset="0"/>
                        <a:cs typeface="Times New Roman" pitchFamily="18" charset="0"/>
                      </a:endParaRPr>
                    </a:p>
                  </a:txBody>
                  <a:tcPr/>
                </a:tc>
                <a:tc gridSpan="2">
                  <a:txBody>
                    <a:bodyPr/>
                    <a:lstStyle/>
                    <a:p>
                      <a:pPr algn="ctr"/>
                      <a:r>
                        <a:rPr lang="en-US" sz="1400" dirty="0">
                          <a:solidFill>
                            <a:schemeClr val="bg1"/>
                          </a:solidFill>
                          <a:latin typeface="Arial" panose="020B0604020202020204" pitchFamily="34" charset="0"/>
                          <a:cs typeface="Arial" panose="020B0604020202020204" pitchFamily="34" charset="0"/>
                        </a:rPr>
                        <a:t>2016</a:t>
                      </a:r>
                      <a:endParaRPr lang="en-US" sz="1400" b="1" dirty="0">
                        <a:solidFill>
                          <a:schemeClr val="bg1"/>
                        </a:solidFill>
                        <a:latin typeface="Arial" panose="020B0604020202020204" pitchFamily="34" charset="0"/>
                        <a:cs typeface="Arial" panose="020B0604020202020204" pitchFamily="34" charset="0"/>
                      </a:endParaRPr>
                    </a:p>
                  </a:txBody>
                  <a:tcPr marL="95837" marR="95837" marT="47919" marB="47919">
                    <a:solidFill>
                      <a:schemeClr val="accent1">
                        <a:lumMod val="75000"/>
                      </a:schemeClr>
                    </a:solidFill>
                  </a:tcPr>
                </a:tc>
                <a:tc hMerge="1">
                  <a:txBody>
                    <a:bodyPr/>
                    <a:lstStyle/>
                    <a:p>
                      <a:endParaRPr lang="en-US" sz="1200" dirty="0">
                        <a:latin typeface="Times New Roman" pitchFamily="18" charset="0"/>
                        <a:cs typeface="Times New Roman" pitchFamily="18" charset="0"/>
                      </a:endParaRPr>
                    </a:p>
                  </a:txBody>
                  <a:tcPr/>
                </a:tc>
                <a:tc gridSpan="2">
                  <a:txBody>
                    <a:bodyPr/>
                    <a:lstStyle/>
                    <a:p>
                      <a:pPr algn="ctr"/>
                      <a:r>
                        <a:rPr lang="en-US" sz="1400" dirty="0">
                          <a:solidFill>
                            <a:schemeClr val="bg1"/>
                          </a:solidFill>
                          <a:latin typeface="Arial" panose="020B0604020202020204" pitchFamily="34" charset="0"/>
                          <a:cs typeface="Arial" panose="020B0604020202020204" pitchFamily="34" charset="0"/>
                        </a:rPr>
                        <a:t>2017</a:t>
                      </a:r>
                      <a:endParaRPr lang="en-US" sz="1200" b="1" dirty="0">
                        <a:solidFill>
                          <a:schemeClr val="bg1"/>
                        </a:solidFill>
                        <a:latin typeface="Arial" panose="020B0604020202020204" pitchFamily="34" charset="0"/>
                        <a:cs typeface="Arial" panose="020B0604020202020204" pitchFamily="34" charset="0"/>
                      </a:endParaRPr>
                    </a:p>
                  </a:txBody>
                  <a:tcPr marL="95837" marR="95837" marT="47919" marB="47919">
                    <a:solidFill>
                      <a:schemeClr val="accent1">
                        <a:lumMod val="75000"/>
                      </a:schemeClr>
                    </a:solidFill>
                  </a:tcPr>
                </a:tc>
                <a:tc hMerge="1">
                  <a:txBody>
                    <a:bodyPr/>
                    <a:lstStyle/>
                    <a:p>
                      <a:endParaRPr lang="en-US" sz="120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503446">
                <a:tc>
                  <a:txBody>
                    <a:bodyPr/>
                    <a:lstStyle/>
                    <a:p>
                      <a:pPr algn="ctr"/>
                      <a:r>
                        <a:rPr lang="en-US" sz="1200" b="1" dirty="0">
                          <a:latin typeface="Arial" panose="020B0604020202020204" pitchFamily="34" charset="0"/>
                          <a:cs typeface="Arial" panose="020B0604020202020204" pitchFamily="34" charset="0"/>
                        </a:rPr>
                        <a:t>Total</a:t>
                      </a:r>
                    </a:p>
                  </a:txBody>
                  <a:tcPr marL="95837" marR="95837" marT="47919" marB="47919"/>
                </a:tc>
                <a:tc gridSpan="2">
                  <a:txBody>
                    <a:bodyPr/>
                    <a:lstStyle/>
                    <a:p>
                      <a:pPr algn="ctr"/>
                      <a:r>
                        <a:rPr lang="en-US" sz="1200" b="1" dirty="0">
                          <a:latin typeface="Arial" panose="020B0604020202020204" pitchFamily="34" charset="0"/>
                          <a:cs typeface="Arial" panose="020B0604020202020204" pitchFamily="34" charset="0"/>
                        </a:rPr>
                        <a:t>$4.9 Billion</a:t>
                      </a:r>
                    </a:p>
                  </a:txBody>
                  <a:tcPr marL="95837" marR="95837" marT="47919" marB="47919"/>
                </a:tc>
                <a:tc hMerge="1">
                  <a:txBody>
                    <a:bodyPr/>
                    <a:lstStyle/>
                    <a:p>
                      <a:endParaRPr lang="en-US" dirty="0"/>
                    </a:p>
                  </a:txBody>
                  <a:tcPr/>
                </a:tc>
                <a:tc gridSpan="2">
                  <a:txBody>
                    <a:bodyPr/>
                    <a:lstStyle/>
                    <a:p>
                      <a:pPr algn="ctr"/>
                      <a:r>
                        <a:rPr lang="en-US" sz="1200" b="1" dirty="0">
                          <a:latin typeface="Arial" panose="020B0604020202020204" pitchFamily="34" charset="0"/>
                          <a:cs typeface="Arial" panose="020B0604020202020204" pitchFamily="34" charset="0"/>
                        </a:rPr>
                        <a:t>$3.9 Billion</a:t>
                      </a:r>
                    </a:p>
                  </a:txBody>
                  <a:tcPr marL="95837" marR="95837" marT="47919" marB="47919"/>
                </a:tc>
                <a:tc hMerge="1">
                  <a:txBody>
                    <a:bodyPr/>
                    <a:lstStyle/>
                    <a:p>
                      <a:endParaRPr lang="en-US" sz="1200" dirty="0">
                        <a:latin typeface="Times New Roman" pitchFamily="18" charset="0"/>
                        <a:cs typeface="Times New Roman" pitchFamily="18" charset="0"/>
                      </a:endParaRPr>
                    </a:p>
                  </a:txBody>
                  <a:tcPr/>
                </a:tc>
                <a:tc gridSpan="2">
                  <a:txBody>
                    <a:bodyPr/>
                    <a:lstStyle/>
                    <a:p>
                      <a:pPr algn="ctr"/>
                      <a:r>
                        <a:rPr lang="en-US" sz="1200" b="1" dirty="0">
                          <a:latin typeface="Arial" panose="020B0604020202020204" pitchFamily="34" charset="0"/>
                          <a:cs typeface="Arial" panose="020B0604020202020204" pitchFamily="34" charset="0"/>
                        </a:rPr>
                        <a:t>$4.6 Billion</a:t>
                      </a:r>
                    </a:p>
                  </a:txBody>
                  <a:tcPr marL="95837" marR="95837" marT="47919" marB="47919"/>
                </a:tc>
                <a:tc hMerge="1">
                  <a:txBody>
                    <a:bodyPr/>
                    <a:lstStyle/>
                    <a:p>
                      <a:endParaRPr lang="en-US" sz="1200" dirty="0">
                        <a:latin typeface="Times New Roman" pitchFamily="18" charset="0"/>
                        <a:cs typeface="Times New Roman" pitchFamily="18" charset="0"/>
                      </a:endParaRPr>
                    </a:p>
                  </a:txBody>
                  <a:tcPr/>
                </a:tc>
                <a:tc gridSpan="2">
                  <a:txBody>
                    <a:bodyPr/>
                    <a:lstStyle/>
                    <a:p>
                      <a:pPr algn="ctr"/>
                      <a:r>
                        <a:rPr lang="en-US" sz="1200" b="1" dirty="0">
                          <a:latin typeface="Arial" panose="020B0604020202020204" pitchFamily="34" charset="0"/>
                          <a:cs typeface="Arial" panose="020B0604020202020204" pitchFamily="34" charset="0"/>
                        </a:rPr>
                        <a:t>$3.6 Billion</a:t>
                      </a:r>
                    </a:p>
                  </a:txBody>
                  <a:tcPr marL="95837" marR="95837" marT="47919" marB="47919"/>
                </a:tc>
                <a:tc hMerge="1">
                  <a:txBody>
                    <a:bodyPr/>
                    <a:lstStyle/>
                    <a:p>
                      <a:endParaRPr lang="en-US" sz="1200" dirty="0">
                        <a:latin typeface="Times New Roman" pitchFamily="18" charset="0"/>
                        <a:cs typeface="Times New Roman" pitchFamily="18" charset="0"/>
                      </a:endParaRPr>
                    </a:p>
                  </a:txBody>
                  <a:tcPr/>
                </a:tc>
                <a:tc gridSpan="2">
                  <a:txBody>
                    <a:bodyPr/>
                    <a:lstStyle/>
                    <a:p>
                      <a:pPr algn="ctr"/>
                      <a:r>
                        <a:rPr lang="en-US" sz="1200" b="1" dirty="0">
                          <a:latin typeface="Arial" panose="020B0604020202020204" pitchFamily="34" charset="0"/>
                          <a:cs typeface="Arial" panose="020B0604020202020204" pitchFamily="34" charset="0"/>
                        </a:rPr>
                        <a:t>$6.3 Billion</a:t>
                      </a:r>
                    </a:p>
                  </a:txBody>
                  <a:tcPr marL="95837" marR="95837" marT="47919" marB="47919"/>
                </a:tc>
                <a:tc hMerge="1">
                  <a:txBody>
                    <a:bodyPr/>
                    <a:lstStyle/>
                    <a:p>
                      <a:endParaRPr lang="en-US" sz="12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493922">
                <a:tc>
                  <a:txBody>
                    <a:bodyPr/>
                    <a:lstStyle/>
                    <a:p>
                      <a:pPr algn="ctr"/>
                      <a:r>
                        <a:rPr lang="en-US" sz="1200" dirty="0">
                          <a:latin typeface="Arial" panose="020B0604020202020204" pitchFamily="34" charset="0"/>
                          <a:cs typeface="Arial" panose="020B0604020202020204" pitchFamily="34" charset="0"/>
                        </a:rPr>
                        <a:t>Rank</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Country</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Country</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Country</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Country</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Country</a:t>
                      </a:r>
                      <a:endParaRPr lang="en-US" sz="1200" b="1" dirty="0">
                        <a:latin typeface="Arial" panose="020B0604020202020204" pitchFamily="34" charset="0"/>
                        <a:cs typeface="Arial" panose="020B0604020202020204" pitchFamily="34" charset="0"/>
                      </a:endParaRPr>
                    </a:p>
                  </a:txBody>
                  <a:tcPr marL="95837" marR="95837" marT="47919" marB="47919"/>
                </a:tc>
                <a:tc>
                  <a:txBody>
                    <a:bodyPr/>
                    <a:lstStyle/>
                    <a:p>
                      <a:pPr algn="ctr"/>
                      <a:r>
                        <a:rPr lang="en-US" sz="1200" dirty="0">
                          <a:latin typeface="Arial" panose="020B0604020202020204" pitchFamily="34" charset="0"/>
                          <a:cs typeface="Arial" panose="020B0604020202020204" pitchFamily="34" charset="0"/>
                        </a:rPr>
                        <a:t>%</a:t>
                      </a:r>
                      <a:endParaRPr lang="en-US" sz="1200" b="1" dirty="0">
                        <a:latin typeface="Arial" panose="020B0604020202020204" pitchFamily="34" charset="0"/>
                        <a:cs typeface="Arial" panose="020B0604020202020204" pitchFamily="34" charset="0"/>
                      </a:endParaRPr>
                    </a:p>
                  </a:txBody>
                  <a:tcPr marL="95837" marR="95837" marT="47919" marB="47919"/>
                </a:tc>
                <a:extLst>
                  <a:ext uri="{0D108BD9-81ED-4DB2-BD59-A6C34878D82A}">
                    <a16:rowId xmlns:a16="http://schemas.microsoft.com/office/drawing/2014/main" xmlns="" val="10002"/>
                  </a:ext>
                </a:extLst>
              </a:tr>
              <a:tr h="410887">
                <a:tc>
                  <a:txBody>
                    <a:bodyPr/>
                    <a:lstStyle/>
                    <a:p>
                      <a:pPr algn="ctr"/>
                      <a:r>
                        <a:rPr lang="en-US" sz="1200" dirty="0">
                          <a:latin typeface="Arial" panose="020B0604020202020204" pitchFamily="34" charset="0"/>
                          <a:cs typeface="Arial" panose="020B0604020202020204" pitchFamily="34" charset="0"/>
                        </a:rPr>
                        <a:t>1</a:t>
                      </a:r>
                    </a:p>
                  </a:txBody>
                  <a:tcPr marL="95837" marR="95837" marT="47919" marB="47919"/>
                </a:tc>
                <a:tc>
                  <a:txBody>
                    <a:bodyPr/>
                    <a:lstStyle/>
                    <a:p>
                      <a:pPr algn="ctr" rtl="0" fontAlgn="ctr"/>
                      <a:r>
                        <a:rPr lang="en-US" sz="1200" b="1" u="none" strike="noStrike" dirty="0">
                          <a:effectLst/>
                          <a:latin typeface="Arial" panose="020B0604020202020204" pitchFamily="34" charset="0"/>
                          <a:cs typeface="Arial" panose="020B0604020202020204" pitchFamily="34" charset="0"/>
                        </a:rPr>
                        <a:t>Cambodia</a:t>
                      </a:r>
                      <a:endParaRPr lang="en-US" sz="1200" b="1"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66.80</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b="1" u="none" strike="noStrike" dirty="0">
                          <a:effectLst/>
                          <a:latin typeface="Arial" panose="020B0604020202020204" pitchFamily="34" charset="0"/>
                          <a:cs typeface="Arial" panose="020B0604020202020204" pitchFamily="34" charset="0"/>
                        </a:rPr>
                        <a:t>Cambodia</a:t>
                      </a:r>
                      <a:endParaRPr lang="en-US" sz="1200" b="1"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64.00</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b="1" u="none" strike="noStrike" dirty="0">
                          <a:effectLst/>
                          <a:latin typeface="Arial" panose="020B0604020202020204" pitchFamily="34" charset="0"/>
                          <a:cs typeface="Arial" panose="020B0604020202020204" pitchFamily="34" charset="0"/>
                        </a:rPr>
                        <a:t>Cambodia</a:t>
                      </a:r>
                      <a:endParaRPr lang="en-US" sz="1200" b="1"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69.28</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China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29.92</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b="1" u="none" strike="noStrike" dirty="0">
                          <a:effectLst/>
                          <a:latin typeface="Arial" panose="020B0604020202020204" pitchFamily="34" charset="0"/>
                          <a:cs typeface="Arial" panose="020B0604020202020204" pitchFamily="34" charset="0"/>
                        </a:rPr>
                        <a:t>Cambodia</a:t>
                      </a:r>
                      <a:endParaRPr lang="en-US" sz="1200" b="1"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50.68</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03"/>
                  </a:ext>
                </a:extLst>
              </a:tr>
              <a:tr h="410887">
                <a:tc>
                  <a:txBody>
                    <a:bodyPr/>
                    <a:lstStyle/>
                    <a:p>
                      <a:pPr algn="ctr"/>
                      <a:r>
                        <a:rPr lang="en-US" sz="1200" dirty="0">
                          <a:latin typeface="Arial" panose="020B0604020202020204" pitchFamily="34" charset="0"/>
                          <a:cs typeface="Arial" panose="020B0604020202020204" pitchFamily="34" charset="0"/>
                        </a:rPr>
                        <a:t>2</a:t>
                      </a:r>
                    </a:p>
                  </a:txBody>
                  <a:tcPr marL="95837" marR="95837" marT="47919" marB="47919"/>
                </a:tc>
                <a:tc>
                  <a:txBody>
                    <a:bodyPr/>
                    <a:lstStyle/>
                    <a:p>
                      <a:pPr algn="ctr" rtl="0" fontAlgn="ctr"/>
                      <a:r>
                        <a:rPr lang="en-US" sz="1200" u="none" strike="noStrike" dirty="0">
                          <a:effectLst/>
                          <a:latin typeface="Arial" panose="020B0604020202020204" pitchFamily="34" charset="0"/>
                          <a:cs typeface="Arial" panose="020B0604020202020204" pitchFamily="34" charset="0"/>
                        </a:rPr>
                        <a:t>China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15.68</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China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24.44</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China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18.62</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b="1" u="none" strike="noStrike" dirty="0">
                          <a:effectLst/>
                          <a:latin typeface="Arial" panose="020B0604020202020204" pitchFamily="34" charset="0"/>
                          <a:cs typeface="Arial" panose="020B0604020202020204" pitchFamily="34" charset="0"/>
                        </a:rPr>
                        <a:t>Cambodia</a:t>
                      </a:r>
                      <a:endParaRPr lang="en-US" sz="1200" b="1"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27.55</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China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25.97</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04"/>
                  </a:ext>
                </a:extLst>
              </a:tr>
              <a:tr h="367340">
                <a:tc>
                  <a:txBody>
                    <a:bodyPr/>
                    <a:lstStyle/>
                    <a:p>
                      <a:pPr algn="ctr"/>
                      <a:r>
                        <a:rPr lang="en-US" sz="1200" dirty="0">
                          <a:latin typeface="Arial" panose="020B0604020202020204" pitchFamily="34" charset="0"/>
                          <a:cs typeface="Arial" panose="020B0604020202020204" pitchFamily="34" charset="0"/>
                        </a:rPr>
                        <a:t>3</a:t>
                      </a:r>
                    </a:p>
                  </a:txBody>
                  <a:tcPr marL="95837" marR="95837" marT="47919" marB="47919"/>
                </a:tc>
                <a:tc>
                  <a:txBody>
                    <a:bodyPr/>
                    <a:lstStyle/>
                    <a:p>
                      <a:pPr algn="ctr" rtl="0" fontAlgn="ctr"/>
                      <a:r>
                        <a:rPr lang="en-US" sz="1200" u="none" strike="noStrike" dirty="0">
                          <a:effectLst/>
                          <a:latin typeface="Arial" panose="020B0604020202020204" pitchFamily="34" charset="0"/>
                          <a:cs typeface="Arial" panose="020B0604020202020204" pitchFamily="34" charset="0"/>
                        </a:rPr>
                        <a:t>Vietnam</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6.10</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Malaysia</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2.18</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U.K</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3.00</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400" b="1" u="none" strike="noStrike" dirty="0">
                          <a:solidFill>
                            <a:srgbClr val="FF0000"/>
                          </a:solidFill>
                          <a:effectLst/>
                          <a:latin typeface="Arial" panose="020B0604020202020204" pitchFamily="34" charset="0"/>
                          <a:cs typeface="Arial" panose="020B0604020202020204" pitchFamily="34" charset="0"/>
                        </a:rPr>
                        <a:t>Japan</a:t>
                      </a:r>
                      <a:endParaRPr lang="en-US" sz="1400" b="1" i="0" u="none" strike="noStrike" dirty="0">
                        <a:solidFill>
                          <a:srgbClr val="FF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22.78</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Vietnam</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9.20</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05"/>
                  </a:ext>
                </a:extLst>
              </a:tr>
              <a:tr h="410887">
                <a:tc>
                  <a:txBody>
                    <a:bodyPr/>
                    <a:lstStyle/>
                    <a:p>
                      <a:pPr algn="ctr"/>
                      <a:r>
                        <a:rPr lang="en-US" sz="1200" dirty="0">
                          <a:latin typeface="Arial" panose="020B0604020202020204" pitchFamily="34" charset="0"/>
                          <a:cs typeface="Arial" panose="020B0604020202020204" pitchFamily="34" charset="0"/>
                        </a:rPr>
                        <a:t>4</a:t>
                      </a:r>
                    </a:p>
                  </a:txBody>
                  <a:tcPr marL="95837" marR="95837" marT="47919" marB="47919"/>
                </a:tc>
                <a:tc>
                  <a:txBody>
                    <a:bodyPr/>
                    <a:lstStyle/>
                    <a:p>
                      <a:pPr algn="ctr" rtl="0" fontAlgn="ctr"/>
                      <a:r>
                        <a:rPr lang="en-US" sz="1200" u="none" strike="noStrike" dirty="0">
                          <a:effectLst/>
                          <a:latin typeface="Arial" panose="020B0604020202020204" pitchFamily="34" charset="0"/>
                          <a:cs typeface="Arial" panose="020B0604020202020204" pitchFamily="34" charset="0"/>
                        </a:rPr>
                        <a:t>Thailand</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4.37</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400" b="1" u="none" strike="noStrike" dirty="0">
                          <a:solidFill>
                            <a:srgbClr val="FF0000"/>
                          </a:solidFill>
                          <a:effectLst/>
                          <a:latin typeface="Arial" panose="020B0604020202020204" pitchFamily="34" charset="0"/>
                          <a:cs typeface="Arial" panose="020B0604020202020204" pitchFamily="34" charset="0"/>
                        </a:rPr>
                        <a:t>Japan</a:t>
                      </a:r>
                      <a:endParaRPr lang="en-US" sz="1400" b="1" i="0" u="none" strike="noStrike" dirty="0">
                        <a:solidFill>
                          <a:srgbClr val="FF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1.72</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Singapore</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2.18</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Thailand</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4.61</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Malaysia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4.37</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06"/>
                  </a:ext>
                </a:extLst>
              </a:tr>
              <a:tr h="410887">
                <a:tc>
                  <a:txBody>
                    <a:bodyPr/>
                    <a:lstStyle/>
                    <a:p>
                      <a:pPr algn="ctr"/>
                      <a:r>
                        <a:rPr lang="en-US" sz="1200" dirty="0">
                          <a:latin typeface="Arial" panose="020B0604020202020204" pitchFamily="34" charset="0"/>
                          <a:cs typeface="Arial" panose="020B0604020202020204" pitchFamily="34" charset="0"/>
                        </a:rPr>
                        <a:t>5</a:t>
                      </a:r>
                    </a:p>
                  </a:txBody>
                  <a:tcPr marL="95837" marR="95837" marT="47919" marB="47919"/>
                </a:tc>
                <a:tc>
                  <a:txBody>
                    <a:bodyPr/>
                    <a:lstStyle/>
                    <a:p>
                      <a:pPr algn="ctr" rtl="0" fontAlgn="ctr"/>
                      <a:r>
                        <a:rPr lang="en-US" sz="1200" u="none" strike="noStrike" dirty="0">
                          <a:effectLst/>
                          <a:latin typeface="Arial" panose="020B0604020202020204" pitchFamily="34" charset="0"/>
                          <a:cs typeface="Arial" panose="020B0604020202020204" pitchFamily="34" charset="0"/>
                        </a:rPr>
                        <a:t>Korea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1.76</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Korea</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1.66</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Vietnam</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1.92</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Korea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4.59</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Singapore</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4.12</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07"/>
                  </a:ext>
                </a:extLst>
              </a:tr>
              <a:tr h="367340">
                <a:tc>
                  <a:txBody>
                    <a:bodyPr/>
                    <a:lstStyle/>
                    <a:p>
                      <a:pPr algn="ctr"/>
                      <a:r>
                        <a:rPr lang="en-US" sz="1200" dirty="0">
                          <a:latin typeface="Arial" panose="020B0604020202020204" pitchFamily="34" charset="0"/>
                          <a:cs typeface="Arial" panose="020B0604020202020204" pitchFamily="34" charset="0"/>
                        </a:rPr>
                        <a:t>6</a:t>
                      </a:r>
                    </a:p>
                  </a:txBody>
                  <a:tcPr marL="95837" marR="95837" marT="47919" marB="47919"/>
                </a:tc>
                <a:tc>
                  <a:txBody>
                    <a:bodyPr/>
                    <a:lstStyle/>
                    <a:p>
                      <a:pPr algn="ctr" rtl="0" fontAlgn="ctr"/>
                      <a:r>
                        <a:rPr lang="en-US" sz="1400" b="1" u="none" strike="noStrike" dirty="0">
                          <a:solidFill>
                            <a:srgbClr val="FF0000"/>
                          </a:solidFill>
                          <a:effectLst/>
                          <a:latin typeface="Arial" panose="020B0604020202020204" pitchFamily="34" charset="0"/>
                          <a:cs typeface="Arial" panose="020B0604020202020204" pitchFamily="34" charset="0"/>
                        </a:rPr>
                        <a:t>Japan</a:t>
                      </a:r>
                      <a:endParaRPr lang="en-US" sz="1400" b="1" i="0" u="none" strike="noStrike" dirty="0">
                        <a:solidFill>
                          <a:srgbClr val="FF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1.59</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Vietnam</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1.26</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Malaysia</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1.61</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US</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3.38</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Korea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3.20</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08"/>
                  </a:ext>
                </a:extLst>
              </a:tr>
              <a:tr h="410887">
                <a:tc>
                  <a:txBody>
                    <a:bodyPr/>
                    <a:lstStyle/>
                    <a:p>
                      <a:pPr algn="ctr"/>
                      <a:r>
                        <a:rPr lang="en-US" sz="1200" dirty="0">
                          <a:latin typeface="Arial" panose="020B0604020202020204" pitchFamily="34" charset="0"/>
                          <a:cs typeface="Arial" panose="020B0604020202020204" pitchFamily="34" charset="0"/>
                        </a:rPr>
                        <a:t>7</a:t>
                      </a:r>
                    </a:p>
                  </a:txBody>
                  <a:tcPr marL="95837" marR="95837" marT="47919" marB="47919"/>
                </a:tc>
                <a:tc>
                  <a:txBody>
                    <a:bodyPr/>
                    <a:lstStyle/>
                    <a:p>
                      <a:pPr algn="ctr" rtl="0" fontAlgn="ctr"/>
                      <a:r>
                        <a:rPr lang="en-US" sz="1200" u="none" strike="noStrike" dirty="0">
                          <a:effectLst/>
                          <a:latin typeface="Arial" panose="020B0604020202020204" pitchFamily="34" charset="0"/>
                          <a:cs typeface="Arial" panose="020B0604020202020204" pitchFamily="34" charset="0"/>
                        </a:rPr>
                        <a:t>Malaysia</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1.04</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UK</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1.13</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400" b="1" u="none" strike="noStrike" dirty="0">
                          <a:solidFill>
                            <a:srgbClr val="FF0000"/>
                          </a:solidFill>
                          <a:effectLst/>
                          <a:latin typeface="Arial" panose="020B0604020202020204" pitchFamily="34" charset="0"/>
                          <a:cs typeface="Arial" panose="020B0604020202020204" pitchFamily="34" charset="0"/>
                        </a:rPr>
                        <a:t>Japan</a:t>
                      </a:r>
                      <a:endParaRPr lang="en-US" sz="1400" b="1" i="0" u="none" strike="noStrike" dirty="0">
                        <a:solidFill>
                          <a:srgbClr val="FF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1.28</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Singapore</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3.38</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400" b="1" u="none" strike="noStrike" dirty="0">
                          <a:solidFill>
                            <a:srgbClr val="FF0000"/>
                          </a:solidFill>
                          <a:effectLst/>
                          <a:latin typeface="Arial" panose="020B0604020202020204" pitchFamily="34" charset="0"/>
                          <a:cs typeface="Arial" panose="020B0604020202020204" pitchFamily="34" charset="0"/>
                        </a:rPr>
                        <a:t>Japan</a:t>
                      </a:r>
                      <a:endParaRPr lang="en-US" sz="1200" b="1" i="0" u="none" strike="noStrike" dirty="0">
                        <a:solidFill>
                          <a:srgbClr val="FF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1.00</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09"/>
                  </a:ext>
                </a:extLst>
              </a:tr>
              <a:tr h="410887">
                <a:tc>
                  <a:txBody>
                    <a:bodyPr/>
                    <a:lstStyle/>
                    <a:p>
                      <a:pPr algn="ctr"/>
                      <a:r>
                        <a:rPr lang="en-US" sz="1200" dirty="0">
                          <a:latin typeface="Arial" panose="020B0604020202020204" pitchFamily="34" charset="0"/>
                          <a:cs typeface="Arial" panose="020B0604020202020204" pitchFamily="34" charset="0"/>
                        </a:rPr>
                        <a:t>8</a:t>
                      </a:r>
                    </a:p>
                  </a:txBody>
                  <a:tcPr marL="95837" marR="95837" marT="47919" marB="47919"/>
                </a:tc>
                <a:tc>
                  <a:txBody>
                    <a:bodyPr/>
                    <a:lstStyle/>
                    <a:p>
                      <a:pPr algn="ctr" rtl="0" fontAlgn="ctr"/>
                      <a:r>
                        <a:rPr lang="en-US" sz="1200" u="none" strike="noStrike" dirty="0">
                          <a:effectLst/>
                          <a:latin typeface="Arial" panose="020B0604020202020204" pitchFamily="34" charset="0"/>
                          <a:cs typeface="Arial" panose="020B0604020202020204" pitchFamily="34" charset="0"/>
                        </a:rPr>
                        <a:t>Singapore</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1.03</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Singapore</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0.89</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Thailand</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1.18</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Vietnam</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2.45</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UK</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0.88</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10"/>
                  </a:ext>
                </a:extLst>
              </a:tr>
              <a:tr h="367340">
                <a:tc>
                  <a:txBody>
                    <a:bodyPr/>
                    <a:lstStyle/>
                    <a:p>
                      <a:pPr algn="ctr"/>
                      <a:r>
                        <a:rPr lang="en-US" sz="1200" dirty="0">
                          <a:latin typeface="Arial" panose="020B0604020202020204" pitchFamily="34" charset="0"/>
                          <a:cs typeface="Arial" panose="020B0604020202020204" pitchFamily="34" charset="0"/>
                        </a:rPr>
                        <a:t>9</a:t>
                      </a:r>
                    </a:p>
                  </a:txBody>
                  <a:tcPr marL="95837" marR="95837" marT="47919" marB="47919"/>
                </a:tc>
                <a:tc>
                  <a:txBody>
                    <a:bodyPr/>
                    <a:lstStyle/>
                    <a:p>
                      <a:pPr algn="ctr" rtl="0" fontAlgn="ctr"/>
                      <a:r>
                        <a:rPr lang="en-US" sz="1200" u="none" strike="noStrike" dirty="0">
                          <a:effectLst/>
                          <a:latin typeface="Arial" panose="020B0604020202020204" pitchFamily="34" charset="0"/>
                          <a:cs typeface="Arial" panose="020B0604020202020204" pitchFamily="34" charset="0"/>
                        </a:rPr>
                        <a:t>UK</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0.43</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Thailand</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0.88</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Korea</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0.21</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UK</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0.60</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Thailand</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0.25</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11"/>
                  </a:ext>
                </a:extLst>
              </a:tr>
              <a:tr h="367340">
                <a:tc>
                  <a:txBody>
                    <a:bodyPr/>
                    <a:lstStyle/>
                    <a:p>
                      <a:pPr algn="ctr"/>
                      <a:r>
                        <a:rPr lang="en-US" sz="1200" dirty="0">
                          <a:latin typeface="Arial" panose="020B0604020202020204" pitchFamily="34" charset="0"/>
                          <a:cs typeface="Arial" panose="020B0604020202020204" pitchFamily="34" charset="0"/>
                        </a:rPr>
                        <a:t>10</a:t>
                      </a:r>
                    </a:p>
                  </a:txBody>
                  <a:tcPr marL="95837" marR="95837" marT="47919" marB="47919"/>
                </a:tc>
                <a:tc>
                  <a:txBody>
                    <a:bodyPr/>
                    <a:lstStyle/>
                    <a:p>
                      <a:pPr algn="ctr" rtl="0" fontAlgn="ctr"/>
                      <a:r>
                        <a:rPr lang="en-US" sz="1200" u="none" strike="noStrike" dirty="0">
                          <a:effectLst/>
                          <a:latin typeface="Arial" panose="020B0604020202020204" pitchFamily="34" charset="0"/>
                          <a:cs typeface="Arial" panose="020B0604020202020204" pitchFamily="34" charset="0"/>
                        </a:rPr>
                        <a:t>France</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0.27</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Australia</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0.51</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Canada</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0.19</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Others</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1.09</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Others</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0.33</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12"/>
                  </a:ext>
                </a:extLst>
              </a:tr>
              <a:tr h="367340">
                <a:tc>
                  <a:txBody>
                    <a:bodyPr/>
                    <a:lstStyle/>
                    <a:p>
                      <a:pPr algn="ctr"/>
                      <a:r>
                        <a:rPr lang="en-US" sz="1200" dirty="0">
                          <a:latin typeface="Arial" panose="020B0604020202020204" pitchFamily="34" charset="0"/>
                          <a:cs typeface="Arial" panose="020B0604020202020204" pitchFamily="34" charset="0"/>
                        </a:rPr>
                        <a:t>11</a:t>
                      </a:r>
                    </a:p>
                  </a:txBody>
                  <a:tcPr marL="95837" marR="95837" marT="47919" marB="47919"/>
                </a:tc>
                <a:tc>
                  <a:txBody>
                    <a:bodyPr/>
                    <a:lstStyle/>
                    <a:p>
                      <a:pPr algn="ctr" rtl="0" fontAlgn="ctr"/>
                      <a:r>
                        <a:rPr lang="en-US" sz="1200" u="none" strike="noStrike" dirty="0">
                          <a:effectLst/>
                          <a:latin typeface="Arial" panose="020B0604020202020204" pitchFamily="34" charset="0"/>
                          <a:cs typeface="Arial" panose="020B0604020202020204" pitchFamily="34" charset="0"/>
                        </a:rPr>
                        <a:t>Others</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0.94</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Other</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1.36</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Others</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0.52</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 </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a:effectLst/>
                          <a:latin typeface="Arial" panose="020B0604020202020204" pitchFamily="34" charset="0"/>
                          <a:cs typeface="Arial" panose="020B0604020202020204" pitchFamily="34" charset="0"/>
                        </a:rPr>
                        <a:t> </a:t>
                      </a:r>
                      <a:endParaRPr lang="en-US" sz="1200" b="0" i="0" u="none" strike="noStrike">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 </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tc>
                  <a:txBody>
                    <a:bodyPr/>
                    <a:lstStyle/>
                    <a:p>
                      <a:pPr algn="ctr" rtl="0" fontAlgn="ctr"/>
                      <a:r>
                        <a:rPr lang="en-US" sz="1200" u="none" strike="noStrike" dirty="0">
                          <a:effectLst/>
                          <a:latin typeface="Arial" panose="020B0604020202020204" pitchFamily="34" charset="0"/>
                          <a:cs typeface="Arial" panose="020B0604020202020204" pitchFamily="34" charset="0"/>
                        </a:rPr>
                        <a:t> </a:t>
                      </a:r>
                      <a:endParaRPr lang="en-US" sz="1200" b="0" i="0" u="none" strike="noStrike" dirty="0">
                        <a:solidFill>
                          <a:srgbClr val="000000"/>
                        </a:solidFill>
                        <a:effectLst/>
                        <a:latin typeface="Arial" panose="020B0604020202020204" pitchFamily="34" charset="0"/>
                        <a:cs typeface="Arial" panose="020B0604020202020204" pitchFamily="34" charset="0"/>
                      </a:endParaRPr>
                    </a:p>
                  </a:txBody>
                  <a:tcPr marL="7987" marR="7987" marT="7987" marB="0" anchor="ctr"/>
                </a:tc>
                <a:extLst>
                  <a:ext uri="{0D108BD9-81ED-4DB2-BD59-A6C34878D82A}">
                    <a16:rowId xmlns:a16="http://schemas.microsoft.com/office/drawing/2014/main" xmlns="" val="10013"/>
                  </a:ext>
                </a:extLst>
              </a:tr>
            </a:tbl>
          </a:graphicData>
        </a:graphic>
      </p:graphicFrame>
      <p:sp>
        <p:nvSpPr>
          <p:cNvPr id="6" name="TextBox 5">
            <a:extLst>
              <a:ext uri="{FF2B5EF4-FFF2-40B4-BE49-F238E27FC236}">
                <a16:creationId xmlns:a16="http://schemas.microsoft.com/office/drawing/2014/main" xmlns="" id="{96E2F545-0785-4A2A-A6EA-9C81DD422F96}"/>
              </a:ext>
            </a:extLst>
          </p:cNvPr>
          <p:cNvSpPr txBox="1"/>
          <p:nvPr/>
        </p:nvSpPr>
        <p:spPr>
          <a:xfrm>
            <a:off x="838200" y="71735"/>
            <a:ext cx="7189588" cy="461665"/>
          </a:xfrm>
          <a:prstGeom prst="rect">
            <a:avLst/>
          </a:prstGeom>
          <a:noFill/>
        </p:spPr>
        <p:txBody>
          <a:bodyPr wrap="square" rtlCol="0">
            <a:spAutoFit/>
          </a:bodyPr>
          <a:lstStyle/>
          <a:p>
            <a:pPr algn="ctr">
              <a:buClr>
                <a:srgbClr val="0DB7C4"/>
              </a:buClr>
              <a:buSzPts val="2400"/>
            </a:pPr>
            <a:r>
              <a:rPr lang="en-US" sz="2400" b="1" dirty="0" smtClean="0">
                <a:solidFill>
                  <a:schemeClr val="accent1">
                    <a:lumMod val="50000"/>
                  </a:schemeClr>
                </a:solidFill>
                <a:latin typeface="Times New Roman" panose="02020603050405020304" pitchFamily="18" charset="0"/>
                <a:ea typeface="Dosis"/>
                <a:cs typeface="Times New Roman" panose="02020603050405020304" pitchFamily="18" charset="0"/>
                <a:sym typeface="Dosis"/>
              </a:rPr>
              <a:t>Committed Investments </a:t>
            </a:r>
            <a:r>
              <a:rPr lang="en-US" sz="2400" b="1" dirty="0">
                <a:solidFill>
                  <a:schemeClr val="accent1">
                    <a:lumMod val="50000"/>
                  </a:schemeClr>
                </a:solidFill>
                <a:latin typeface="Times New Roman" panose="02020603050405020304" pitchFamily="18" charset="0"/>
                <a:ea typeface="Dosis"/>
                <a:cs typeface="Times New Roman" panose="02020603050405020304" pitchFamily="18" charset="0"/>
                <a:sym typeface="Dosis"/>
              </a:rPr>
              <a:t>by </a:t>
            </a:r>
            <a:r>
              <a:rPr lang="en-US" sz="2400" b="1" dirty="0" smtClean="0">
                <a:solidFill>
                  <a:schemeClr val="accent1">
                    <a:lumMod val="50000"/>
                  </a:schemeClr>
                </a:solidFill>
                <a:latin typeface="Times New Roman" panose="02020603050405020304" pitchFamily="18" charset="0"/>
                <a:ea typeface="Dosis"/>
                <a:cs typeface="Times New Roman" panose="02020603050405020304" pitchFamily="18" charset="0"/>
                <a:sym typeface="Dosis"/>
              </a:rPr>
              <a:t>Country</a:t>
            </a:r>
            <a:endParaRPr lang="en-US" sz="2400" b="1" dirty="0">
              <a:solidFill>
                <a:schemeClr val="accent1">
                  <a:lumMod val="50000"/>
                </a:schemeClr>
              </a:solidFill>
              <a:latin typeface="Times New Roman" panose="02020603050405020304" pitchFamily="18" charset="0"/>
              <a:ea typeface="Dosis"/>
              <a:cs typeface="Times New Roman" panose="02020603050405020304" pitchFamily="18" charset="0"/>
              <a:sym typeface="Dosis"/>
            </a:endParaRPr>
          </a:p>
        </p:txBody>
      </p:sp>
    </p:spTree>
    <p:extLst>
      <p:ext uri="{BB962C8B-B14F-4D97-AF65-F5344CB8AC3E}">
        <p14:creationId xmlns:p14="http://schemas.microsoft.com/office/powerpoint/2010/main" val="19315335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664E7C77-224E-4BA2-9ABA-EBFF6B274E0E}"/>
              </a:ext>
            </a:extLst>
          </p:cNvPr>
          <p:cNvSpPr>
            <a:spLocks noGrp="1"/>
          </p:cNvSpPr>
          <p:nvPr>
            <p:ph type="sldNum" sz="quarter" idx="12"/>
          </p:nvPr>
        </p:nvSpPr>
        <p:spPr>
          <a:xfrm>
            <a:off x="3581400" y="6492875"/>
            <a:ext cx="2133600" cy="365125"/>
          </a:xfrm>
        </p:spPr>
        <p:txBody>
          <a:bodyPr/>
          <a:lstStyle/>
          <a:p>
            <a:fld id="{6443F22D-21AD-4E40-A18D-60D5EE967E1C}" type="slidenum">
              <a:rPr lang="en-US" sz="1400" smtClean="0">
                <a:latin typeface="Times New Roman" panose="02020603050405020304" pitchFamily="18" charset="0"/>
                <a:cs typeface="Times New Roman" panose="02020603050405020304" pitchFamily="18" charset="0"/>
              </a:rPr>
              <a:pPr/>
              <a:t>7</a:t>
            </a:fld>
            <a:endParaRPr lang="en-US" sz="1400" dirty="0">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xmlns="" id="{D5E99143-8C6F-48EB-9A43-B6A5489A4BD7}"/>
              </a:ext>
            </a:extLst>
          </p:cNvPr>
          <p:cNvSpPr>
            <a:spLocks noGrp="1"/>
          </p:cNvSpPr>
          <p:nvPr>
            <p:ph type="title"/>
          </p:nvPr>
        </p:nvSpPr>
        <p:spPr>
          <a:xfrm>
            <a:off x="1473661" y="76200"/>
            <a:ext cx="6146339" cy="764323"/>
          </a:xfrm>
        </p:spPr>
        <p:txBody>
          <a:bodyPr>
            <a:normAutofit/>
          </a:bodyPr>
          <a:lstStyle/>
          <a:p>
            <a:r>
              <a:rPr lang="en-US" sz="2400" b="1" dirty="0" smtClean="0">
                <a:solidFill>
                  <a:srgbClr val="415665"/>
                </a:solidFill>
                <a:latin typeface="Times New Roman" panose="02020603050405020304" pitchFamily="18" charset="0"/>
                <a:ea typeface="Source Sans Pro"/>
                <a:cs typeface="Times New Roman" panose="02020603050405020304" pitchFamily="18" charset="0"/>
                <a:sym typeface="Source Sans Pro"/>
              </a:rPr>
              <a:t>Committed Investment </a:t>
            </a:r>
            <a:r>
              <a:rPr lang="en-US" sz="2400" b="1" dirty="0">
                <a:solidFill>
                  <a:srgbClr val="415665"/>
                </a:solidFill>
                <a:latin typeface="Times New Roman" panose="02020603050405020304" pitchFamily="18" charset="0"/>
                <a:ea typeface="Source Sans Pro"/>
                <a:cs typeface="Times New Roman" panose="02020603050405020304" pitchFamily="18" charset="0"/>
                <a:sym typeface="Source Sans Pro"/>
              </a:rPr>
              <a:t>in SEZs</a:t>
            </a:r>
          </a:p>
        </p:txBody>
      </p:sp>
      <p:grpSp>
        <p:nvGrpSpPr>
          <p:cNvPr id="20" name="Group 19">
            <a:extLst>
              <a:ext uri="{FF2B5EF4-FFF2-40B4-BE49-F238E27FC236}">
                <a16:creationId xmlns:a16="http://schemas.microsoft.com/office/drawing/2014/main" xmlns="" id="{7884F25F-1965-4CBA-ACEF-AD85A9A1BF1E}"/>
              </a:ext>
            </a:extLst>
          </p:cNvPr>
          <p:cNvGrpSpPr/>
          <p:nvPr/>
        </p:nvGrpSpPr>
        <p:grpSpPr>
          <a:xfrm>
            <a:off x="688625" y="1066800"/>
            <a:ext cx="3708401" cy="5378166"/>
            <a:chOff x="688625" y="990600"/>
            <a:chExt cx="3708401" cy="5378166"/>
          </a:xfrm>
        </p:grpSpPr>
        <p:sp>
          <p:nvSpPr>
            <p:cNvPr id="9" name="Text Placeholder 3">
              <a:extLst>
                <a:ext uri="{FF2B5EF4-FFF2-40B4-BE49-F238E27FC236}">
                  <a16:creationId xmlns:a16="http://schemas.microsoft.com/office/drawing/2014/main" xmlns="" id="{894AB4DF-3FAA-4327-9569-777543B3C790}"/>
                </a:ext>
              </a:extLst>
            </p:cNvPr>
            <p:cNvSpPr txBox="1">
              <a:spLocks/>
            </p:cNvSpPr>
            <p:nvPr/>
          </p:nvSpPr>
          <p:spPr>
            <a:xfrm>
              <a:off x="688625" y="1142734"/>
              <a:ext cx="3708401" cy="52260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00B0F0"/>
                </a:buClr>
                <a:buSzPct val="120000"/>
                <a:buFont typeface="Wingdings" panose="05000000000000000000" pitchFamily="2" charset="2"/>
                <a:buChar char="v"/>
              </a:pPr>
              <a:endParaRPr lang="en-US" sz="1800"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sz="1800" dirty="0">
                <a:solidFill>
                  <a:schemeClr val="accent1">
                    <a:lumMod val="50000"/>
                  </a:schemeClr>
                </a:solidFill>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r>
                <a:rPr lang="en-US" sz="1800" dirty="0">
                  <a:solidFill>
                    <a:schemeClr val="accent1">
                      <a:lumMod val="50000"/>
                    </a:schemeClr>
                  </a:solidFill>
                  <a:latin typeface="Times New Roman" panose="02020603050405020304" pitchFamily="18" charset="0"/>
                  <a:cs typeface="Times New Roman" panose="02020603050405020304" pitchFamily="18" charset="0"/>
                </a:rPr>
                <a:t>4 </a:t>
              </a:r>
              <a:r>
                <a:rPr lang="en-US" sz="1800" dirty="0" smtClean="0">
                  <a:solidFill>
                    <a:schemeClr val="accent1">
                      <a:lumMod val="50000"/>
                    </a:schemeClr>
                  </a:solidFill>
                  <a:latin typeface="Times New Roman" panose="02020603050405020304" pitchFamily="18" charset="0"/>
                  <a:cs typeface="Times New Roman" panose="02020603050405020304" pitchFamily="18" charset="0"/>
                </a:rPr>
                <a:t>new SEZs </a:t>
              </a:r>
              <a:r>
                <a:rPr lang="en-US" sz="1800" dirty="0">
                  <a:solidFill>
                    <a:schemeClr val="accent1">
                      <a:lumMod val="50000"/>
                    </a:schemeClr>
                  </a:solidFill>
                  <a:latin typeface="Times New Roman" panose="02020603050405020304" pitchFamily="18" charset="0"/>
                  <a:cs typeface="Times New Roman" panose="02020603050405020304" pitchFamily="18" charset="0"/>
                </a:rPr>
                <a:t>approved in 2017</a:t>
              </a:r>
            </a:p>
            <a:p>
              <a:pPr>
                <a:buClr>
                  <a:srgbClr val="00B0F0"/>
                </a:buClr>
                <a:buSzPct val="120000"/>
                <a:buFont typeface="Wingdings" panose="05000000000000000000" pitchFamily="2" charset="2"/>
                <a:buChar char="v"/>
              </a:pPr>
              <a:r>
                <a:rPr lang="en-US" sz="1800" dirty="0" smtClean="0">
                  <a:solidFill>
                    <a:schemeClr val="accent1">
                      <a:lumMod val="50000"/>
                    </a:schemeClr>
                  </a:solidFill>
                  <a:latin typeface="Times New Roman" panose="02020603050405020304" pitchFamily="18" charset="0"/>
                  <a:cs typeface="Times New Roman" panose="02020603050405020304" pitchFamily="18" charset="0"/>
                </a:rPr>
                <a:t>Total Operational</a:t>
              </a:r>
              <a:r>
                <a:rPr lang="en-US" sz="1800" dirty="0">
                  <a:solidFill>
                    <a:schemeClr val="accent1">
                      <a:lumMod val="50000"/>
                    </a:schemeClr>
                  </a:solidFill>
                  <a:latin typeface="Times New Roman" panose="02020603050405020304" pitchFamily="18" charset="0"/>
                  <a:cs typeface="Times New Roman" panose="02020603050405020304" pitchFamily="18" charset="0"/>
                </a:rPr>
                <a:t>: </a:t>
              </a:r>
              <a:r>
                <a:rPr lang="en-US" sz="1800" dirty="0" smtClean="0">
                  <a:solidFill>
                    <a:schemeClr val="accent1">
                      <a:lumMod val="50000"/>
                    </a:schemeClr>
                  </a:solidFill>
                  <a:latin typeface="Times New Roman" panose="02020603050405020304" pitchFamily="18" charset="0"/>
                  <a:cs typeface="Times New Roman" panose="02020603050405020304" pitchFamily="18" charset="0"/>
                </a:rPr>
                <a:t>17</a:t>
              </a:r>
              <a:endParaRPr lang="en-US" sz="1800"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sz="1800" dirty="0" smtClean="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sz="1800"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sz="1800"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sz="1800"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r>
                <a:rPr lang="en-US" sz="1800" dirty="0">
                  <a:solidFill>
                    <a:schemeClr val="accent1">
                      <a:lumMod val="50000"/>
                    </a:schemeClr>
                  </a:solidFill>
                  <a:latin typeface="Times New Roman" panose="02020603050405020304" pitchFamily="18" charset="0"/>
                  <a:cs typeface="Times New Roman" panose="02020603050405020304" pitchFamily="18" charset="0"/>
                </a:rPr>
                <a:t>New investment projects in 2017: 47 </a:t>
              </a:r>
              <a:r>
                <a:rPr lang="en-US" sz="1800" dirty="0" smtClean="0">
                  <a:solidFill>
                    <a:schemeClr val="accent1">
                      <a:lumMod val="50000"/>
                    </a:schemeClr>
                  </a:solidFill>
                  <a:latin typeface="Times New Roman" panose="02020603050405020304" pitchFamily="18" charset="0"/>
                  <a:cs typeface="Times New Roman" panose="02020603050405020304" pitchFamily="18" charset="0"/>
                </a:rPr>
                <a:t>(vs. 42 </a:t>
              </a:r>
              <a:r>
                <a:rPr lang="en-US" sz="1800" dirty="0">
                  <a:solidFill>
                    <a:schemeClr val="accent1">
                      <a:lumMod val="50000"/>
                    </a:schemeClr>
                  </a:solidFill>
                  <a:latin typeface="Times New Roman" panose="02020603050405020304" pitchFamily="18" charset="0"/>
                  <a:cs typeface="Times New Roman" panose="02020603050405020304" pitchFamily="18" charset="0"/>
                </a:rPr>
                <a:t>in 2016)</a:t>
              </a:r>
            </a:p>
            <a:p>
              <a:pPr>
                <a:buClr>
                  <a:srgbClr val="00B0F0"/>
                </a:buClr>
                <a:buSzPct val="120000"/>
                <a:buFont typeface="Wingdings" panose="05000000000000000000" pitchFamily="2" charset="2"/>
                <a:buChar char="v"/>
              </a:pPr>
              <a:r>
                <a:rPr lang="en-US" sz="1800" dirty="0">
                  <a:solidFill>
                    <a:schemeClr val="accent1">
                      <a:lumMod val="50000"/>
                    </a:schemeClr>
                  </a:solidFill>
                  <a:latin typeface="Times New Roman" panose="02020603050405020304" pitchFamily="18" charset="0"/>
                  <a:cs typeface="Times New Roman" panose="02020603050405020304" pitchFamily="18" charset="0"/>
                </a:rPr>
                <a:t>Investment </a:t>
              </a:r>
              <a:r>
                <a:rPr lang="en-US" sz="1800" dirty="0" smtClean="0">
                  <a:solidFill>
                    <a:schemeClr val="accent1">
                      <a:lumMod val="50000"/>
                    </a:schemeClr>
                  </a:solidFill>
                  <a:latin typeface="Times New Roman" panose="02020603050405020304" pitchFamily="18" charset="0"/>
                  <a:cs typeface="Times New Roman" panose="02020603050405020304" pitchFamily="18" charset="0"/>
                </a:rPr>
                <a:t>amount: </a:t>
              </a:r>
              <a:r>
                <a:rPr lang="en-US" sz="1800" dirty="0">
                  <a:solidFill>
                    <a:schemeClr val="accent1">
                      <a:lumMod val="50000"/>
                    </a:schemeClr>
                  </a:solidFill>
                  <a:latin typeface="Times New Roman" panose="02020603050405020304" pitchFamily="18" charset="0"/>
                  <a:cs typeface="Times New Roman" panose="02020603050405020304" pitchFamily="18" charset="0"/>
                </a:rPr>
                <a:t>$484 million, </a:t>
              </a:r>
              <a:r>
                <a:rPr lang="en-US" sz="1800" dirty="0" smtClean="0">
                  <a:solidFill>
                    <a:schemeClr val="accent1">
                      <a:lumMod val="50000"/>
                    </a:schemeClr>
                  </a:solidFill>
                  <a:latin typeface="Times New Roman" panose="02020603050405020304" pitchFamily="18" charset="0"/>
                  <a:cs typeface="Times New Roman" panose="02020603050405020304" pitchFamily="18" charset="0"/>
                </a:rPr>
                <a:t>vs. $283 </a:t>
              </a:r>
              <a:r>
                <a:rPr lang="en-US" sz="1800" dirty="0">
                  <a:solidFill>
                    <a:schemeClr val="accent1">
                      <a:lumMod val="50000"/>
                    </a:schemeClr>
                  </a:solidFill>
                  <a:latin typeface="Times New Roman" panose="02020603050405020304" pitchFamily="18" charset="0"/>
                  <a:cs typeface="Times New Roman" panose="02020603050405020304" pitchFamily="18" charset="0"/>
                </a:rPr>
                <a:t>million </a:t>
              </a:r>
              <a:r>
                <a:rPr lang="en-US" sz="1800" dirty="0" smtClean="0">
                  <a:solidFill>
                    <a:schemeClr val="accent1">
                      <a:lumMod val="50000"/>
                    </a:schemeClr>
                  </a:solidFill>
                  <a:latin typeface="Times New Roman" panose="02020603050405020304" pitchFamily="18" charset="0"/>
                  <a:cs typeface="Times New Roman" panose="02020603050405020304" pitchFamily="18" charset="0"/>
                </a:rPr>
                <a:t>2016</a:t>
              </a:r>
              <a:endParaRPr lang="en-US" dirty="0">
                <a:latin typeface="Times New Roman" panose="02020603050405020304" pitchFamily="18" charset="0"/>
                <a:cs typeface="Times New Roman" panose="02020603050405020304" pitchFamily="18" charset="0"/>
              </a:endParaRPr>
            </a:p>
          </p:txBody>
        </p:sp>
        <p:pic>
          <p:nvPicPr>
            <p:cNvPr id="10" name="Picture 8" descr="Image result for investment icon">
              <a:extLst>
                <a:ext uri="{FF2B5EF4-FFF2-40B4-BE49-F238E27FC236}">
                  <a16:creationId xmlns:a16="http://schemas.microsoft.com/office/drawing/2014/main" xmlns="" id="{54C0BBC1-5B2F-4664-8A31-1491DC09E23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6845" y="2884584"/>
              <a:ext cx="925416" cy="92541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xmlns="" id="{CF01E81F-2906-48F3-A851-950B8C98B48E}"/>
                </a:ext>
              </a:extLst>
            </p:cNvPr>
            <p:cNvGrpSpPr/>
            <p:nvPr/>
          </p:nvGrpSpPr>
          <p:grpSpPr>
            <a:xfrm>
              <a:off x="844426" y="990600"/>
              <a:ext cx="976555" cy="746353"/>
              <a:chOff x="633319" y="745684"/>
              <a:chExt cx="732416" cy="559765"/>
            </a:xfrm>
          </p:grpSpPr>
          <p:pic>
            <p:nvPicPr>
              <p:cNvPr id="14" name="Picture 6" descr="Image result for factory icon">
                <a:extLst>
                  <a:ext uri="{FF2B5EF4-FFF2-40B4-BE49-F238E27FC236}">
                    <a16:creationId xmlns:a16="http://schemas.microsoft.com/office/drawing/2014/main" xmlns="" id="{CC2D6106-44F1-48AD-9FE6-E14521696FE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7742" t="75120" r="5004" b="8612"/>
              <a:stretch/>
            </p:blipFill>
            <p:spPr bwMode="auto">
              <a:xfrm>
                <a:off x="633319" y="745684"/>
                <a:ext cx="592692" cy="559765"/>
              </a:xfrm>
              <a:prstGeom prst="ellipse">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xmlns="" id="{08F7E192-D53E-4DF0-8DEC-794BB5084881}"/>
                  </a:ext>
                </a:extLst>
              </p:cNvPr>
              <p:cNvSpPr txBox="1"/>
              <p:nvPr/>
            </p:nvSpPr>
            <p:spPr>
              <a:xfrm>
                <a:off x="712672" y="985818"/>
                <a:ext cx="653063" cy="253916"/>
              </a:xfrm>
              <a:prstGeom prst="rect">
                <a:avLst/>
              </a:prstGeom>
              <a:noFill/>
            </p:spPr>
            <p:txBody>
              <a:bodyPr wrap="none" rtlCol="0">
                <a:spAutoFit/>
              </a:bodyPr>
              <a:lstStyle/>
              <a:p>
                <a:pPr marL="285750" indent="-285750">
                  <a:buClr>
                    <a:srgbClr val="00B0F0"/>
                  </a:buClr>
                  <a:buSzPct val="120000"/>
                  <a:buFont typeface="Wingdings" panose="05000000000000000000" pitchFamily="2" charset="2"/>
                  <a:buChar char="v"/>
                </a:pPr>
                <a:r>
                  <a:rPr lang="en-US" sz="1600" b="1" dirty="0">
                    <a:solidFill>
                      <a:schemeClr val="bg1"/>
                    </a:solidFill>
                    <a:latin typeface="Dosis" panose="020B0604020202020204" charset="0"/>
                  </a:rPr>
                  <a:t>SEZ</a:t>
                </a:r>
              </a:p>
            </p:txBody>
          </p:sp>
        </p:grpSp>
      </p:grpSp>
      <p:grpSp>
        <p:nvGrpSpPr>
          <p:cNvPr id="23" name="Group 22">
            <a:extLst>
              <a:ext uri="{FF2B5EF4-FFF2-40B4-BE49-F238E27FC236}">
                <a16:creationId xmlns:a16="http://schemas.microsoft.com/office/drawing/2014/main" xmlns="" id="{3B447B3D-215D-461B-8A1B-0AC4F5E7D299}"/>
              </a:ext>
            </a:extLst>
          </p:cNvPr>
          <p:cNvGrpSpPr/>
          <p:nvPr/>
        </p:nvGrpSpPr>
        <p:grpSpPr>
          <a:xfrm>
            <a:off x="4819154" y="1066800"/>
            <a:ext cx="3934175" cy="5301965"/>
            <a:chOff x="4819154" y="1447800"/>
            <a:chExt cx="3934175" cy="5301965"/>
          </a:xfrm>
        </p:grpSpPr>
        <p:sp>
          <p:nvSpPr>
            <p:cNvPr id="11" name="Text Placeholder 3">
              <a:extLst>
                <a:ext uri="{FF2B5EF4-FFF2-40B4-BE49-F238E27FC236}">
                  <a16:creationId xmlns:a16="http://schemas.microsoft.com/office/drawing/2014/main" xmlns="" id="{C974B2FD-4841-48A5-9E4A-37AF6176954B}"/>
                </a:ext>
              </a:extLst>
            </p:cNvPr>
            <p:cNvSpPr txBox="1">
              <a:spLocks/>
            </p:cNvSpPr>
            <p:nvPr/>
          </p:nvSpPr>
          <p:spPr>
            <a:xfrm>
              <a:off x="4819154" y="1447801"/>
              <a:ext cx="3934175" cy="5301964"/>
            </a:xfrm>
            <a:prstGeom prst="rect">
              <a:avLst/>
            </a:prstGeom>
            <a:noFill/>
            <a:ln>
              <a:noFill/>
            </a:ln>
          </p:spPr>
          <p:txBody>
            <a:bodyPr spcFirstLastPara="1" wrap="square" lIns="121900" tIns="121900" rIns="121900" bIns="121900" anchor="t" anchorCtr="0"/>
            <a:lstStyle>
              <a:defPPr marR="0" lvl="0" algn="l" rtl="0">
                <a:lnSpc>
                  <a:spcPct val="100000"/>
                </a:lnSpc>
                <a:spcBef>
                  <a:spcPts val="0"/>
                </a:spcBef>
                <a:spcAft>
                  <a:spcPts val="0"/>
                </a:spcAft>
              </a:defPPr>
              <a:lvl1pPr marL="342900" marR="0" lvl="0" indent="-285750" algn="l" rtl="0">
                <a:lnSpc>
                  <a:spcPct val="100000"/>
                </a:lnSpc>
                <a:spcBef>
                  <a:spcPts val="450"/>
                </a:spcBef>
                <a:spcAft>
                  <a:spcPts val="0"/>
                </a:spcAft>
                <a:buClr>
                  <a:srgbClr val="0DB7C4"/>
                </a:buClr>
                <a:buSzPts val="2400"/>
                <a:buFont typeface="Source Sans Pro"/>
                <a:buChar char="▹"/>
                <a:defRPr sz="1800" b="0" i="0" u="none" strike="noStrike" cap="none">
                  <a:solidFill>
                    <a:srgbClr val="415665"/>
                  </a:solidFill>
                  <a:latin typeface="Source Sans Pro"/>
                  <a:ea typeface="Source Sans Pro"/>
                  <a:cs typeface="Source Sans Pro"/>
                  <a:sym typeface="Source Sans Pro"/>
                </a:defRPr>
              </a:lvl1pPr>
              <a:lvl2pPr marL="685800" marR="0" lvl="1" indent="-285750" algn="l" rtl="0">
                <a:lnSpc>
                  <a:spcPct val="100000"/>
                </a:lnSpc>
                <a:spcBef>
                  <a:spcPts val="0"/>
                </a:spcBef>
                <a:spcAft>
                  <a:spcPts val="0"/>
                </a:spcAft>
                <a:buClr>
                  <a:srgbClr val="0DB7C4"/>
                </a:buClr>
                <a:buSzPts val="2400"/>
                <a:buFont typeface="Source Sans Pro"/>
                <a:buChar char="▸"/>
                <a:defRPr sz="2400" b="0" i="0" u="none" strike="noStrike" cap="none">
                  <a:solidFill>
                    <a:srgbClr val="415665"/>
                  </a:solidFill>
                  <a:latin typeface="Source Sans Pro"/>
                  <a:ea typeface="Source Sans Pro"/>
                  <a:cs typeface="Source Sans Pro"/>
                  <a:sym typeface="Source Sans Pro"/>
                </a:defRPr>
              </a:lvl2pPr>
              <a:lvl3pPr marL="1028700" marR="0" lvl="2" indent="-285750" algn="l" rtl="0">
                <a:lnSpc>
                  <a:spcPct val="100000"/>
                </a:lnSpc>
                <a:spcBef>
                  <a:spcPts val="0"/>
                </a:spcBef>
                <a:spcAft>
                  <a:spcPts val="0"/>
                </a:spcAft>
                <a:buClr>
                  <a:srgbClr val="0DB7C4"/>
                </a:buClr>
                <a:buSzPts val="2400"/>
                <a:buFont typeface="Source Sans Pro"/>
                <a:buChar char="⬩"/>
                <a:defRPr sz="2400" b="0" i="0" u="none" strike="noStrike" cap="none">
                  <a:solidFill>
                    <a:srgbClr val="415665"/>
                  </a:solidFill>
                  <a:latin typeface="Source Sans Pro"/>
                  <a:ea typeface="Source Sans Pro"/>
                  <a:cs typeface="Source Sans Pro"/>
                  <a:sym typeface="Source Sans Pro"/>
                </a:defRPr>
              </a:lvl3pPr>
              <a:lvl4pPr marL="1371600" marR="0" lvl="3" indent="-285750" algn="l" rtl="0">
                <a:lnSpc>
                  <a:spcPct val="100000"/>
                </a:lnSpc>
                <a:spcBef>
                  <a:spcPts val="0"/>
                </a:spcBef>
                <a:spcAft>
                  <a:spcPts val="0"/>
                </a:spcAft>
                <a:buClr>
                  <a:srgbClr val="0DB7C4"/>
                </a:buClr>
                <a:buSzPts val="2400"/>
                <a:buFont typeface="Source Sans Pro"/>
                <a:buChar char="⬞"/>
                <a:defRPr sz="1800" b="0" i="0" u="none" strike="noStrike" cap="none">
                  <a:solidFill>
                    <a:srgbClr val="415665"/>
                  </a:solidFill>
                  <a:latin typeface="Source Sans Pro"/>
                  <a:ea typeface="Source Sans Pro"/>
                  <a:cs typeface="Source Sans Pro"/>
                  <a:sym typeface="Source Sans Pro"/>
                </a:defRPr>
              </a:lvl4pPr>
              <a:lvl5pPr marL="1714500" marR="0" lvl="4" indent="-285750" algn="l" rtl="0">
                <a:lnSpc>
                  <a:spcPct val="100000"/>
                </a:lnSpc>
                <a:spcBef>
                  <a:spcPts val="0"/>
                </a:spcBef>
                <a:spcAft>
                  <a:spcPts val="0"/>
                </a:spcAft>
                <a:buClr>
                  <a:srgbClr val="0DB7C4"/>
                </a:buClr>
                <a:buSzPts val="2400"/>
                <a:buFont typeface="Source Sans Pro"/>
                <a:buChar char="○"/>
                <a:defRPr sz="1800" b="0" i="0" u="none" strike="noStrike" cap="none">
                  <a:solidFill>
                    <a:srgbClr val="415665"/>
                  </a:solidFill>
                  <a:latin typeface="Source Sans Pro"/>
                  <a:ea typeface="Source Sans Pro"/>
                  <a:cs typeface="Source Sans Pro"/>
                  <a:sym typeface="Source Sans Pro"/>
                </a:defRPr>
              </a:lvl5pPr>
              <a:lvl6pPr marL="2057400" marR="0" lvl="5" indent="-285750" algn="l" rtl="0">
                <a:lnSpc>
                  <a:spcPct val="100000"/>
                </a:lnSpc>
                <a:spcBef>
                  <a:spcPts val="0"/>
                </a:spcBef>
                <a:spcAft>
                  <a:spcPts val="0"/>
                </a:spcAft>
                <a:buClr>
                  <a:srgbClr val="0DB7C4"/>
                </a:buClr>
                <a:buSzPts val="2400"/>
                <a:buFont typeface="Source Sans Pro"/>
                <a:buChar char="■"/>
                <a:defRPr sz="1800" b="0" i="0" u="none" strike="noStrike" cap="none">
                  <a:solidFill>
                    <a:srgbClr val="415665"/>
                  </a:solidFill>
                  <a:latin typeface="Source Sans Pro"/>
                  <a:ea typeface="Source Sans Pro"/>
                  <a:cs typeface="Source Sans Pro"/>
                  <a:sym typeface="Source Sans Pro"/>
                </a:defRPr>
              </a:lvl6pPr>
              <a:lvl7pPr marL="2400300" marR="0" lvl="6" indent="-285750" algn="l" rtl="0">
                <a:lnSpc>
                  <a:spcPct val="100000"/>
                </a:lnSpc>
                <a:spcBef>
                  <a:spcPts val="0"/>
                </a:spcBef>
                <a:spcAft>
                  <a:spcPts val="0"/>
                </a:spcAft>
                <a:buClr>
                  <a:srgbClr val="0DB7C4"/>
                </a:buClr>
                <a:buSzPts val="2400"/>
                <a:buFont typeface="Source Sans Pro"/>
                <a:buChar char="●"/>
                <a:defRPr sz="1800" b="0" i="0" u="none" strike="noStrike" cap="none">
                  <a:solidFill>
                    <a:srgbClr val="415665"/>
                  </a:solidFill>
                  <a:latin typeface="Source Sans Pro"/>
                  <a:ea typeface="Source Sans Pro"/>
                  <a:cs typeface="Source Sans Pro"/>
                  <a:sym typeface="Source Sans Pro"/>
                </a:defRPr>
              </a:lvl7pPr>
              <a:lvl8pPr marL="2743200" marR="0" lvl="7" indent="-285750" algn="l" rtl="0">
                <a:lnSpc>
                  <a:spcPct val="100000"/>
                </a:lnSpc>
                <a:spcBef>
                  <a:spcPts val="0"/>
                </a:spcBef>
                <a:spcAft>
                  <a:spcPts val="0"/>
                </a:spcAft>
                <a:buClr>
                  <a:srgbClr val="0DB7C4"/>
                </a:buClr>
                <a:buSzPts val="2400"/>
                <a:buFont typeface="Source Sans Pro"/>
                <a:buChar char="○"/>
                <a:defRPr sz="1800" b="0" i="0" u="none" strike="noStrike" cap="none">
                  <a:solidFill>
                    <a:srgbClr val="415665"/>
                  </a:solidFill>
                  <a:latin typeface="Source Sans Pro"/>
                  <a:ea typeface="Source Sans Pro"/>
                  <a:cs typeface="Source Sans Pro"/>
                  <a:sym typeface="Source Sans Pro"/>
                </a:defRPr>
              </a:lvl8pPr>
              <a:lvl9pPr marL="3086100" marR="0" lvl="8" indent="-285750" algn="l" rtl="0">
                <a:lnSpc>
                  <a:spcPct val="100000"/>
                </a:lnSpc>
                <a:spcBef>
                  <a:spcPts val="0"/>
                </a:spcBef>
                <a:spcAft>
                  <a:spcPts val="0"/>
                </a:spcAft>
                <a:buClr>
                  <a:srgbClr val="0DB7C4"/>
                </a:buClr>
                <a:buSzPts val="2400"/>
                <a:buFont typeface="Source Sans Pro"/>
                <a:buChar char="■"/>
                <a:defRPr sz="1800" b="0" i="0" u="none" strike="noStrike" cap="none">
                  <a:solidFill>
                    <a:srgbClr val="415665"/>
                  </a:solidFill>
                  <a:latin typeface="Source Sans Pro"/>
                  <a:ea typeface="Source Sans Pro"/>
                  <a:cs typeface="Source Sans Pro"/>
                  <a:sym typeface="Source Sans Pro"/>
                </a:defRPr>
              </a:lvl9pPr>
            </a:lstStyle>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solidFill>
                  <a:schemeClr val="accent1">
                    <a:lumMod val="50000"/>
                  </a:schemeClr>
                </a:solidFill>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r>
                <a:rPr lang="en-US" dirty="0" smtClean="0">
                  <a:solidFill>
                    <a:schemeClr val="accent1">
                      <a:lumMod val="50000"/>
                    </a:schemeClr>
                  </a:solidFill>
                  <a:latin typeface="Times New Roman" panose="02020603050405020304" pitchFamily="18" charset="0"/>
                  <a:cs typeface="Times New Roman" panose="02020603050405020304" pitchFamily="18" charset="0"/>
                </a:rPr>
                <a:t>47 new projects in 2017 expected to generate </a:t>
              </a:r>
              <a:r>
                <a:rPr lang="en-US" dirty="0">
                  <a:solidFill>
                    <a:schemeClr val="accent1">
                      <a:lumMod val="50000"/>
                    </a:schemeClr>
                  </a:solidFill>
                  <a:latin typeface="Times New Roman" panose="02020603050405020304" pitchFamily="18" charset="0"/>
                  <a:cs typeface="Times New Roman" panose="02020603050405020304" pitchFamily="18" charset="0"/>
                </a:rPr>
                <a:t>17,278 </a:t>
              </a:r>
              <a:r>
                <a:rPr lang="en-US" dirty="0" smtClean="0">
                  <a:solidFill>
                    <a:schemeClr val="accent1">
                      <a:lumMod val="50000"/>
                    </a:schemeClr>
                  </a:solidFill>
                  <a:latin typeface="Times New Roman" panose="02020603050405020304" pitchFamily="18" charset="0"/>
                  <a:cs typeface="Times New Roman" panose="02020603050405020304" pitchFamily="18" charset="0"/>
                </a:rPr>
                <a:t>jobs</a:t>
              </a:r>
              <a:r>
                <a:rPr lang="en-US" dirty="0">
                  <a:solidFill>
                    <a:schemeClr val="accent1">
                      <a:lumMod val="50000"/>
                    </a:schemeClr>
                  </a:solidFill>
                  <a:latin typeface="Times New Roman" panose="02020603050405020304" pitchFamily="18" charset="0"/>
                  <a:cs typeface="Times New Roman" panose="02020603050405020304" pitchFamily="18" charset="0"/>
                </a:rPr>
                <a:t>.</a:t>
              </a: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marL="419098" indent="-342900">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r>
                <a:rPr lang="en-US" dirty="0" smtClean="0">
                  <a:solidFill>
                    <a:schemeClr val="accent1">
                      <a:lumMod val="50000"/>
                    </a:schemeClr>
                  </a:solidFill>
                  <a:latin typeface="Times New Roman" panose="02020603050405020304" pitchFamily="18" charset="0"/>
                  <a:cs typeface="Times New Roman" panose="02020603050405020304" pitchFamily="18" charset="0"/>
                </a:rPr>
                <a:t>Export in 2017</a:t>
              </a:r>
              <a:r>
                <a:rPr lang="en-US" dirty="0">
                  <a:solidFill>
                    <a:schemeClr val="accent1">
                      <a:lumMod val="50000"/>
                    </a:schemeClr>
                  </a:solidFill>
                  <a:latin typeface="Times New Roman" panose="02020603050405020304" pitchFamily="18" charset="0"/>
                  <a:cs typeface="Times New Roman" panose="02020603050405020304" pitchFamily="18" charset="0"/>
                </a:rPr>
                <a:t>: </a:t>
              </a:r>
              <a:r>
                <a:rPr lang="en-US" dirty="0" smtClean="0">
                  <a:solidFill>
                    <a:schemeClr val="accent1">
                      <a:lumMod val="50000"/>
                    </a:schemeClr>
                  </a:solidFill>
                  <a:latin typeface="Times New Roman" panose="02020603050405020304" pitchFamily="18" charset="0"/>
                  <a:cs typeface="Times New Roman" panose="02020603050405020304" pitchFamily="18" charset="0"/>
                </a:rPr>
                <a:t>around $1,4 billion.</a:t>
              </a:r>
              <a:endParaRPr lang="en-US" dirty="0">
                <a:solidFill>
                  <a:schemeClr val="accent1">
                    <a:lumMod val="50000"/>
                  </a:schemeClr>
                </a:solidFill>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a:buClr>
                  <a:srgbClr val="00B0F0"/>
                </a:buClr>
                <a:buSzPct val="12000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p:txBody>
        </p:sp>
        <p:pic>
          <p:nvPicPr>
            <p:cNvPr id="12" name="Picture 2" descr="Image result for worker icon">
              <a:extLst>
                <a:ext uri="{FF2B5EF4-FFF2-40B4-BE49-F238E27FC236}">
                  <a16:creationId xmlns:a16="http://schemas.microsoft.com/office/drawing/2014/main" xmlns="" id="{F5D13E63-C3D9-47D2-AC2D-E8E500AC423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19822" y="1447800"/>
              <a:ext cx="776297" cy="776297"/>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a:extLst>
                <a:ext uri="{FF2B5EF4-FFF2-40B4-BE49-F238E27FC236}">
                  <a16:creationId xmlns:a16="http://schemas.microsoft.com/office/drawing/2014/main" xmlns="" id="{AA66A986-C4C5-4F36-9804-79B2B8E0C375}"/>
                </a:ext>
              </a:extLst>
            </p:cNvPr>
            <p:cNvGrpSpPr/>
            <p:nvPr/>
          </p:nvGrpSpPr>
          <p:grpSpPr>
            <a:xfrm>
              <a:off x="4953000" y="3733800"/>
              <a:ext cx="842267" cy="841157"/>
              <a:chOff x="3709884" y="2526856"/>
              <a:chExt cx="631700" cy="630866"/>
            </a:xfrm>
          </p:grpSpPr>
          <p:pic>
            <p:nvPicPr>
              <p:cNvPr id="17" name="Picture 14" descr="Image result for shipping icon export">
                <a:extLst>
                  <a:ext uri="{FF2B5EF4-FFF2-40B4-BE49-F238E27FC236}">
                    <a16:creationId xmlns:a16="http://schemas.microsoft.com/office/drawing/2014/main" xmlns="" id="{E4B5906F-179B-4612-A70D-1ACCD71A4E4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0194" r="75006" b="25111"/>
              <a:stretch/>
            </p:blipFill>
            <p:spPr bwMode="auto">
              <a:xfrm>
                <a:off x="3709884" y="2526856"/>
                <a:ext cx="598421" cy="630866"/>
              </a:xfrm>
              <a:prstGeom prst="ellipse">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xmlns="" id="{7151C59E-9186-4F19-9B41-5F3DCAF353F2}"/>
                  </a:ext>
                </a:extLst>
              </p:cNvPr>
              <p:cNvSpPr txBox="1"/>
              <p:nvPr/>
            </p:nvSpPr>
            <p:spPr>
              <a:xfrm>
                <a:off x="3728194" y="2584006"/>
                <a:ext cx="613390" cy="207749"/>
              </a:xfrm>
              <a:prstGeom prst="rect">
                <a:avLst/>
              </a:prstGeom>
              <a:noFill/>
            </p:spPr>
            <p:txBody>
              <a:bodyPr wrap="none" rtlCol="0">
                <a:spAutoFit/>
              </a:bodyPr>
              <a:lstStyle/>
              <a:p>
                <a:r>
                  <a:rPr lang="en-US" sz="1200" b="1" dirty="0">
                    <a:solidFill>
                      <a:schemeClr val="bg1"/>
                    </a:solidFill>
                    <a:latin typeface="Dosis" panose="020B0604020202020204" charset="0"/>
                  </a:rPr>
                  <a:t>EXPORT</a:t>
                </a:r>
              </a:p>
            </p:txBody>
          </p:sp>
        </p:grpSp>
      </p:grpSp>
    </p:spTree>
    <p:extLst>
      <p:ext uri="{BB962C8B-B14F-4D97-AF65-F5344CB8AC3E}">
        <p14:creationId xmlns:p14="http://schemas.microsoft.com/office/powerpoint/2010/main" val="11498617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p:cNvGrpSpPr/>
          <p:nvPr/>
        </p:nvGrpSpPr>
        <p:grpSpPr>
          <a:xfrm>
            <a:off x="669525" y="838200"/>
            <a:ext cx="8017275" cy="5695031"/>
            <a:chOff x="39926" y="798640"/>
            <a:chExt cx="8650679" cy="5750599"/>
          </a:xfrm>
        </p:grpSpPr>
        <p:pic>
          <p:nvPicPr>
            <p:cNvPr id="4" name="Picture 2"/>
            <p:cNvPicPr>
              <a:picLocks noChangeAspect="1" noChangeArrowheads="1"/>
            </p:cNvPicPr>
            <p:nvPr/>
          </p:nvPicPr>
          <p:blipFill>
            <a:blip r:embed="rId3" cstate="print"/>
            <a:srcRect/>
            <a:stretch>
              <a:fillRect/>
            </a:stretch>
          </p:blipFill>
          <p:spPr bwMode="auto">
            <a:xfrm>
              <a:off x="39926" y="798640"/>
              <a:ext cx="8650679" cy="5750599"/>
            </a:xfrm>
            <a:prstGeom prst="rect">
              <a:avLst/>
            </a:prstGeom>
            <a:noFill/>
            <a:ln w="6350">
              <a:solidFill>
                <a:schemeClr val="accent1"/>
              </a:solidFill>
              <a:miter lim="800000"/>
              <a:headEnd/>
              <a:tailEnd/>
            </a:ln>
          </p:spPr>
        </p:pic>
        <p:sp>
          <p:nvSpPr>
            <p:cNvPr id="5" name="正方形/長方形 14"/>
            <p:cNvSpPr/>
            <p:nvPr/>
          </p:nvSpPr>
          <p:spPr bwMode="auto">
            <a:xfrm>
              <a:off x="633029" y="2689674"/>
              <a:ext cx="2959926" cy="571158"/>
            </a:xfrm>
            <a:prstGeom prst="rect">
              <a:avLst/>
            </a:prstGeom>
            <a:solidFill>
              <a:schemeClr val="lt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nchor="ctr"/>
            <a:lstStyle/>
            <a:p>
              <a:pPr>
                <a:spcAft>
                  <a:spcPts val="600"/>
                </a:spcAft>
              </a:pPr>
              <a:r>
                <a:rPr lang="en-US" altLang="ja-JP" sz="1400" dirty="0" err="1" smtClean="0">
                  <a:solidFill>
                    <a:schemeClr val="tx1"/>
                  </a:solidFill>
                  <a:latin typeface="Arial" panose="020B0604020202020204" pitchFamily="34" charset="0"/>
                  <a:cs typeface="Arial" panose="020B0604020202020204" pitchFamily="34" charset="0"/>
                </a:rPr>
                <a:t>Sanco</a:t>
              </a:r>
              <a:r>
                <a:rPr lang="en-US" altLang="ja-JP" sz="1400" dirty="0" smtClean="0">
                  <a:solidFill>
                    <a:schemeClr val="tx1"/>
                  </a:solidFill>
                  <a:latin typeface="Arial" panose="020B0604020202020204" pitchFamily="34" charset="0"/>
                  <a:cs typeface="Arial" panose="020B0604020202020204" pitchFamily="34" charset="0"/>
                </a:rPr>
                <a:t> </a:t>
              </a:r>
              <a:r>
                <a:rPr lang="en-US" altLang="ja-JP" sz="1400" dirty="0">
                  <a:solidFill>
                    <a:schemeClr val="tx1"/>
                  </a:solidFill>
                  <a:latin typeface="Arial" panose="020B0604020202020204" pitchFamily="34" charset="0"/>
                  <a:cs typeface="Arial" panose="020B0604020202020204" pitchFamily="34" charset="0"/>
                </a:rPr>
                <a:t>Poi Pet </a:t>
              </a:r>
              <a:r>
                <a:rPr lang="en-US" altLang="ja-JP" sz="1400" dirty="0" smtClean="0">
                  <a:solidFill>
                    <a:schemeClr val="tx1"/>
                  </a:solidFill>
                  <a:latin typeface="Arial" panose="020B0604020202020204" pitchFamily="34" charset="0"/>
                  <a:cs typeface="Arial" panose="020B0604020202020204" pitchFamily="34" charset="0"/>
                </a:rPr>
                <a:t>SEZ </a:t>
              </a:r>
            </a:p>
            <a:p>
              <a:r>
                <a:rPr lang="en-US" altLang="ja-JP" sz="1400" dirty="0" smtClean="0">
                  <a:solidFill>
                    <a:schemeClr val="tx1"/>
                  </a:solidFill>
                  <a:latin typeface="Arial" panose="020B0604020202020204" pitchFamily="34" charset="0"/>
                  <a:cs typeface="Arial" panose="020B0604020202020204" pitchFamily="34" charset="0"/>
                </a:rPr>
                <a:t>(Toyota </a:t>
              </a:r>
              <a:r>
                <a:rPr lang="en-US" altLang="ja-JP" sz="1400" dirty="0">
                  <a:solidFill>
                    <a:schemeClr val="tx1"/>
                  </a:solidFill>
                  <a:latin typeface="Arial" panose="020B0604020202020204" pitchFamily="34" charset="0"/>
                  <a:cs typeface="Arial" panose="020B0604020202020204" pitchFamily="34" charset="0"/>
                </a:rPr>
                <a:t>Tsusho’s Techno </a:t>
              </a:r>
              <a:r>
                <a:rPr lang="en-US" altLang="ja-JP" sz="1400" dirty="0" smtClean="0">
                  <a:solidFill>
                    <a:schemeClr val="tx1"/>
                  </a:solidFill>
                  <a:latin typeface="Arial" panose="020B0604020202020204" pitchFamily="34" charset="0"/>
                  <a:cs typeface="Arial" panose="020B0604020202020204" pitchFamily="34" charset="0"/>
                </a:rPr>
                <a:t>Park)</a:t>
              </a:r>
            </a:p>
          </p:txBody>
        </p:sp>
        <p:sp>
          <p:nvSpPr>
            <p:cNvPr id="6" name="円/楕円 9"/>
            <p:cNvSpPr/>
            <p:nvPr/>
          </p:nvSpPr>
          <p:spPr bwMode="auto">
            <a:xfrm>
              <a:off x="685800" y="2383447"/>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7" name="円/楕円 9"/>
            <p:cNvSpPr/>
            <p:nvPr/>
          </p:nvSpPr>
          <p:spPr bwMode="auto">
            <a:xfrm>
              <a:off x="717550" y="2260567"/>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cxnSp>
          <p:nvCxnSpPr>
            <p:cNvPr id="8" name="Elbow Connector 7"/>
            <p:cNvCxnSpPr>
              <a:stCxn id="5" idx="1"/>
            </p:cNvCxnSpPr>
            <p:nvPr/>
          </p:nvCxnSpPr>
          <p:spPr>
            <a:xfrm rot="10800000" flipV="1">
              <a:off x="271578" y="2975254"/>
              <a:ext cx="361452" cy="66643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円/楕円 9"/>
            <p:cNvSpPr/>
            <p:nvPr/>
          </p:nvSpPr>
          <p:spPr bwMode="auto">
            <a:xfrm>
              <a:off x="2195211" y="6184686"/>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10" name="円/楕円 9"/>
            <p:cNvSpPr/>
            <p:nvPr/>
          </p:nvSpPr>
          <p:spPr bwMode="auto">
            <a:xfrm>
              <a:off x="2195211" y="6030799"/>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11" name="円/楕円 9"/>
            <p:cNvSpPr/>
            <p:nvPr/>
          </p:nvSpPr>
          <p:spPr bwMode="auto">
            <a:xfrm>
              <a:off x="2112991" y="6076736"/>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12" name="円/楕円 9"/>
            <p:cNvSpPr/>
            <p:nvPr/>
          </p:nvSpPr>
          <p:spPr bwMode="auto">
            <a:xfrm>
              <a:off x="2030771" y="6230623"/>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cxnSp>
          <p:nvCxnSpPr>
            <p:cNvPr id="14" name="Straight Arrow Connector 13"/>
            <p:cNvCxnSpPr/>
            <p:nvPr/>
          </p:nvCxnSpPr>
          <p:spPr>
            <a:xfrm>
              <a:off x="1317626" y="6078406"/>
              <a:ext cx="981075" cy="1062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円/楕円 9"/>
            <p:cNvSpPr/>
            <p:nvPr/>
          </p:nvSpPr>
          <p:spPr bwMode="auto">
            <a:xfrm>
              <a:off x="1208569" y="4799702"/>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cxnSp>
          <p:nvCxnSpPr>
            <p:cNvPr id="17" name="Elbow Connector 16"/>
            <p:cNvCxnSpPr/>
            <p:nvPr/>
          </p:nvCxnSpPr>
          <p:spPr>
            <a:xfrm>
              <a:off x="381000" y="4495800"/>
              <a:ext cx="838200" cy="609600"/>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4"/>
            <p:cNvSpPr/>
            <p:nvPr/>
          </p:nvSpPr>
          <p:spPr bwMode="auto">
            <a:xfrm>
              <a:off x="3264074" y="5089085"/>
              <a:ext cx="920905" cy="302065"/>
            </a:xfrm>
            <a:prstGeom prst="rect">
              <a:avLst/>
            </a:prstGeom>
            <a:ln w="12700"/>
          </p:spPr>
          <p:style>
            <a:lnRef idx="2">
              <a:schemeClr val="accent1"/>
            </a:lnRef>
            <a:fillRef idx="1">
              <a:schemeClr val="lt1"/>
            </a:fillRef>
            <a:effectRef idx="0">
              <a:schemeClr val="accent1"/>
            </a:effectRef>
            <a:fontRef idx="minor">
              <a:schemeClr val="dk1"/>
            </a:fontRef>
          </p:style>
          <p:txBody>
            <a:bodyPr anchor="ctr"/>
            <a:lstStyle/>
            <a:p>
              <a:r>
                <a:rPr lang="en-US" altLang="ja-JP" sz="1400" dirty="0" smtClean="0">
                  <a:solidFill>
                    <a:schemeClr val="tx1"/>
                  </a:solidFill>
                  <a:latin typeface="Arial" panose="020B0604020202020204" pitchFamily="34" charset="0"/>
                  <a:cs typeface="Arial" panose="020B0604020202020204" pitchFamily="34" charset="0"/>
                </a:rPr>
                <a:t>PPSEZ</a:t>
              </a:r>
              <a:endParaRPr lang="ja-JP" altLang="en-US" sz="1400" dirty="0">
                <a:solidFill>
                  <a:schemeClr val="tx1"/>
                </a:solidFill>
                <a:latin typeface="Arial" panose="020B0604020202020204" pitchFamily="34" charset="0"/>
                <a:cs typeface="Arial" panose="020B0604020202020204" pitchFamily="34" charset="0"/>
              </a:endParaRPr>
            </a:p>
          </p:txBody>
        </p:sp>
        <p:sp>
          <p:nvSpPr>
            <p:cNvPr id="19" name="円/楕円 9"/>
            <p:cNvSpPr/>
            <p:nvPr/>
          </p:nvSpPr>
          <p:spPr bwMode="auto">
            <a:xfrm>
              <a:off x="4267200" y="5149850"/>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20" name="円/楕円 9"/>
            <p:cNvSpPr/>
            <p:nvPr/>
          </p:nvSpPr>
          <p:spPr bwMode="auto">
            <a:xfrm>
              <a:off x="5895119" y="5646081"/>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21" name="円/楕円 9"/>
            <p:cNvSpPr/>
            <p:nvPr/>
          </p:nvSpPr>
          <p:spPr bwMode="auto">
            <a:xfrm>
              <a:off x="5895119" y="5723025"/>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22" name="円/楕円 9"/>
            <p:cNvSpPr/>
            <p:nvPr/>
          </p:nvSpPr>
          <p:spPr bwMode="auto">
            <a:xfrm>
              <a:off x="6059559" y="5723025"/>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23" name="円/楕円 9"/>
            <p:cNvSpPr/>
            <p:nvPr/>
          </p:nvSpPr>
          <p:spPr bwMode="auto">
            <a:xfrm>
              <a:off x="5812899" y="5646081"/>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25" name="円/楕円 9"/>
            <p:cNvSpPr/>
            <p:nvPr/>
          </p:nvSpPr>
          <p:spPr bwMode="auto">
            <a:xfrm>
              <a:off x="5977339" y="5723025"/>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sp>
          <p:nvSpPr>
            <p:cNvPr id="27" name="円/楕円 9"/>
            <p:cNvSpPr/>
            <p:nvPr/>
          </p:nvSpPr>
          <p:spPr bwMode="auto">
            <a:xfrm>
              <a:off x="3099633" y="6230622"/>
              <a:ext cx="107950" cy="10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2400"/>
            </a:p>
          </p:txBody>
        </p:sp>
        <p:cxnSp>
          <p:nvCxnSpPr>
            <p:cNvPr id="28" name="Elbow Connector 27"/>
            <p:cNvCxnSpPr/>
            <p:nvPr/>
          </p:nvCxnSpPr>
          <p:spPr>
            <a:xfrm rot="16200000" flipH="1">
              <a:off x="3272582" y="6202008"/>
              <a:ext cx="17591" cy="25553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pic>
          <p:nvPicPr>
            <p:cNvPr id="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2600" y="5257800"/>
              <a:ext cx="133350" cy="13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1" name="Straight Arrow Connector 30"/>
            <p:cNvCxnSpPr>
              <a:endCxn id="30" idx="2"/>
            </p:cNvCxnSpPr>
            <p:nvPr/>
          </p:nvCxnSpPr>
          <p:spPr>
            <a:xfrm flipH="1" flipV="1">
              <a:off x="4359275" y="5391150"/>
              <a:ext cx="66674" cy="4151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endCxn id="19" idx="2"/>
            </p:cNvCxnSpPr>
            <p:nvPr/>
          </p:nvCxnSpPr>
          <p:spPr>
            <a:xfrm>
              <a:off x="3992880" y="5050566"/>
              <a:ext cx="274320" cy="1532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7" name="Oval 36"/>
          <p:cNvSpPr/>
          <p:nvPr/>
        </p:nvSpPr>
        <p:spPr>
          <a:xfrm>
            <a:off x="5638800" y="5257800"/>
            <a:ext cx="1219200" cy="1143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3581400" y="4572000"/>
            <a:ext cx="1295400" cy="1143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2062430" y="5401184"/>
            <a:ext cx="1214170" cy="1152016"/>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1066799" y="2093541"/>
            <a:ext cx="624797" cy="59873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1524000" y="4528752"/>
            <a:ext cx="554554" cy="57664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p:cNvSpPr txBox="1"/>
          <p:nvPr/>
        </p:nvSpPr>
        <p:spPr>
          <a:xfrm>
            <a:off x="2743200" y="147935"/>
            <a:ext cx="4191000" cy="461665"/>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Location of Operational SEZs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82718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4"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14366" y="965085"/>
            <a:ext cx="2298566" cy="93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6"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1125" y="5150260"/>
            <a:ext cx="1891811" cy="704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9" name="Picture 25" descr="Yazaki_logo.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94587" y="2318855"/>
            <a:ext cx="3315599" cy="957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0" name="Picture 26" descr="image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93447" y="2333538"/>
            <a:ext cx="2269554" cy="8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1" name="Picture 28" descr="be255dc48733fc066fd4f61e33d6ac05.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34427" y="778959"/>
            <a:ext cx="1841655" cy="120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Slide Number Placeholder 3"/>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fld id="{022055DF-AF39-459A-B3F4-81DED82DB78D}" type="slidenum">
              <a:rPr lang="en-US" sz="1400">
                <a:solidFill>
                  <a:srgbClr val="898989"/>
                </a:solidFill>
                <a:latin typeface="Times New Roman" panose="02020603050405020304" pitchFamily="18" charset="0"/>
                <a:cs typeface="Times New Roman" panose="02020603050405020304" pitchFamily="18" charset="0"/>
              </a:rPr>
              <a:pPr algn="ctr"/>
              <a:t>9</a:t>
            </a:fld>
            <a:endParaRPr lang="en-US" sz="1400" dirty="0">
              <a:solidFill>
                <a:srgbClr val="898989"/>
              </a:solidFill>
              <a:latin typeface="Times New Roman" panose="02020603050405020304" pitchFamily="18" charset="0"/>
              <a:cs typeface="Times New Roman" panose="02020603050405020304" pitchFamily="18" charset="0"/>
            </a:endParaRPr>
          </a:p>
        </p:txBody>
      </p:sp>
      <p:pic>
        <p:nvPicPr>
          <p:cNvPr id="55300" name="Picture 1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90942" y="2366311"/>
            <a:ext cx="1976058" cy="757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Rectangle 2"/>
          <p:cNvSpPr txBox="1">
            <a:spLocks noChangeArrowheads="1"/>
          </p:cNvSpPr>
          <p:nvPr/>
        </p:nvSpPr>
        <p:spPr bwMode="auto">
          <a:xfrm>
            <a:off x="152400" y="76200"/>
            <a:ext cx="8167688"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457200">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600" dirty="0" smtClean="0">
                <a:solidFill>
                  <a:schemeClr val="bg1"/>
                </a:solidFill>
                <a:latin typeface="Times New Roman" pitchFamily="18" charset="0"/>
                <a:cs typeface="Times New Roman" pitchFamily="18" charset="0"/>
              </a:rPr>
              <a:t>. </a:t>
            </a:r>
            <a:r>
              <a:rPr lang="en-US" sz="2400" dirty="0">
                <a:solidFill>
                  <a:schemeClr val="bg1"/>
                </a:solidFill>
                <a:latin typeface="Times New Roman" pitchFamily="18" charset="0"/>
                <a:cs typeface="Times New Roman" pitchFamily="18" charset="0"/>
              </a:rPr>
              <a:t>The Pioneers</a:t>
            </a:r>
            <a:endParaRPr lang="en-US" sz="2600" dirty="0">
              <a:solidFill>
                <a:schemeClr val="bg1"/>
              </a:solidFill>
              <a:latin typeface="Times New Roman" pitchFamily="18" charset="0"/>
              <a:cs typeface="Times New Roman" pitchFamily="18" charset="0"/>
            </a:endParaRPr>
          </a:p>
        </p:txBody>
      </p:sp>
      <p:pic>
        <p:nvPicPr>
          <p:cNvPr id="3" name="Picture 2"/>
          <p:cNvPicPr>
            <a:picLocks noChangeAspect="1"/>
          </p:cNvPicPr>
          <p:nvPr/>
        </p:nvPicPr>
        <p:blipFill rotWithShape="1">
          <a:blip r:embed="rId8">
            <a:extLst>
              <a:ext uri="{28A0092B-C50C-407E-A947-70E740481C1C}">
                <a14:useLocalDpi xmlns:a14="http://schemas.microsoft.com/office/drawing/2010/main" val="0"/>
              </a:ext>
            </a:extLst>
          </a:blip>
          <a:srcRect t="29260" b="26694"/>
          <a:stretch/>
        </p:blipFill>
        <p:spPr>
          <a:xfrm>
            <a:off x="2765048" y="3575823"/>
            <a:ext cx="3102352" cy="909312"/>
          </a:xfrm>
          <a:prstGeom prst="rect">
            <a:avLst/>
          </a:prstGeom>
        </p:spPr>
      </p:pic>
      <p:pic>
        <p:nvPicPr>
          <p:cNvPr id="4" name="Picture 3"/>
          <p:cNvPicPr>
            <a:picLocks noChangeAspect="1"/>
          </p:cNvPicPr>
          <p:nvPr/>
        </p:nvPicPr>
        <p:blipFill rotWithShape="1">
          <a:blip r:embed="rId9">
            <a:extLst>
              <a:ext uri="{28A0092B-C50C-407E-A947-70E740481C1C}">
                <a14:useLocalDpi xmlns:a14="http://schemas.microsoft.com/office/drawing/2010/main" val="0"/>
              </a:ext>
            </a:extLst>
          </a:blip>
          <a:srcRect l="30212" t="30212" r="30212" b="30212"/>
          <a:stretch/>
        </p:blipFill>
        <p:spPr>
          <a:xfrm>
            <a:off x="3064155" y="4953000"/>
            <a:ext cx="1888845" cy="1336357"/>
          </a:xfrm>
          <a:prstGeom prst="rect">
            <a:avLst/>
          </a:prstGeom>
        </p:spPr>
      </p:pic>
      <p:pic>
        <p:nvPicPr>
          <p:cNvPr id="5" name="Picture 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24600" y="3669202"/>
            <a:ext cx="1676400" cy="741806"/>
          </a:xfrm>
          <a:prstGeom prst="rect">
            <a:avLst/>
          </a:prstGeom>
        </p:spPr>
      </p:pic>
      <p:pic>
        <p:nvPicPr>
          <p:cNvPr id="8" name="Picture 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4400" y="3446568"/>
            <a:ext cx="1252070" cy="1252070"/>
          </a:xfrm>
          <a:prstGeom prst="rect">
            <a:avLst/>
          </a:prstGeom>
        </p:spPr>
      </p:pic>
      <p:pic>
        <p:nvPicPr>
          <p:cNvPr id="9" name="Picture 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325711" y="5029200"/>
            <a:ext cx="3132489" cy="966513"/>
          </a:xfrm>
          <a:prstGeom prst="rect">
            <a:avLst/>
          </a:prstGeom>
        </p:spPr>
      </p:pic>
      <p:sp>
        <p:nvSpPr>
          <p:cNvPr id="30" name="Rectangle 2"/>
          <p:cNvSpPr txBox="1">
            <a:spLocks noChangeArrowheads="1"/>
          </p:cNvSpPr>
          <p:nvPr/>
        </p:nvSpPr>
        <p:spPr bwMode="auto">
          <a:xfrm>
            <a:off x="152400" y="76200"/>
            <a:ext cx="88392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4572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buClr>
                <a:srgbClr val="0DB7C4"/>
              </a:buClr>
              <a:buSzPts val="2400"/>
            </a:pPr>
            <a:r>
              <a:rPr lang="en-US" sz="2400" b="1" dirty="0" smtClean="0">
                <a:solidFill>
                  <a:schemeClr val="accent1">
                    <a:lumMod val="50000"/>
                  </a:schemeClr>
                </a:solidFill>
                <a:latin typeface="Times New Roman" panose="02020603050405020304" pitchFamily="18" charset="0"/>
                <a:ea typeface="Dosis"/>
                <a:cs typeface="Times New Roman" panose="02020603050405020304" pitchFamily="18" charset="0"/>
                <a:sym typeface="Dosis"/>
              </a:rPr>
              <a:t>Selected Japanese Investments in Cambodia</a:t>
            </a:r>
            <a:endParaRPr lang="en-US" sz="2400" b="1" dirty="0">
              <a:solidFill>
                <a:schemeClr val="accent1">
                  <a:lumMod val="50000"/>
                </a:schemeClr>
              </a:solidFill>
              <a:latin typeface="Times New Roman" panose="02020603050405020304" pitchFamily="18" charset="0"/>
              <a:ea typeface="Dosis"/>
              <a:cs typeface="Times New Roman" panose="02020603050405020304" pitchFamily="18" charset="0"/>
              <a:sym typeface="Dosis"/>
            </a:endParaRPr>
          </a:p>
        </p:txBody>
      </p:sp>
      <p:cxnSp>
        <p:nvCxnSpPr>
          <p:cNvPr id="31" name="Straight Connector 30"/>
          <p:cNvCxnSpPr/>
          <p:nvPr/>
        </p:nvCxnSpPr>
        <p:spPr>
          <a:xfrm>
            <a:off x="242915" y="685800"/>
            <a:ext cx="8672485" cy="0"/>
          </a:xfrm>
          <a:prstGeom prst="line">
            <a:avLst/>
          </a:prstGeom>
          <a:ln>
            <a:solidFill>
              <a:srgbClr val="002060"/>
            </a:solidFill>
          </a:ln>
        </p:spPr>
        <p:style>
          <a:lnRef idx="3">
            <a:schemeClr val="dk1"/>
          </a:lnRef>
          <a:fillRef idx="0">
            <a:schemeClr val="dk1"/>
          </a:fillRef>
          <a:effectRef idx="2">
            <a:schemeClr val="dk1"/>
          </a:effectRef>
          <a:fontRef idx="minor">
            <a:schemeClr val="tx1"/>
          </a:fontRef>
        </p:style>
      </p:cxnSp>
      <p:pic>
        <p:nvPicPr>
          <p:cNvPr id="4098" name="Picture 2" descr="C:\Users\USER\Downloads\logo_minebeamitsumi.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0976" y="1212203"/>
            <a:ext cx="3006229" cy="464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25408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Executive</Template>
  <TotalTime>3585</TotalTime>
  <Words>707</Words>
  <Application>Microsoft Office PowerPoint</Application>
  <PresentationFormat>On-screen Show (4:3)</PresentationFormat>
  <Paragraphs>263</Paragraphs>
  <Slides>15</Slides>
  <Notes>2</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Office Theme</vt:lpstr>
      <vt:lpstr>1_Office Theme</vt:lpstr>
      <vt:lpstr>Private Sector Development</vt:lpstr>
      <vt:lpstr>PowerPoint Presentation</vt:lpstr>
      <vt:lpstr>PowerPoint Presentation</vt:lpstr>
      <vt:lpstr>PowerPoint Presentation</vt:lpstr>
      <vt:lpstr>PowerPoint Presentation</vt:lpstr>
      <vt:lpstr>PowerPoint Presentation</vt:lpstr>
      <vt:lpstr>Committed Investment in SEZs</vt:lpstr>
      <vt:lpstr>PowerPoint Presentation</vt:lpstr>
      <vt:lpstr>PowerPoint Presentation</vt:lpstr>
      <vt:lpstr>PowerPoint Presentation</vt:lpstr>
      <vt:lpstr>Timeline of IDP Implementation</vt:lpstr>
      <vt:lpstr>Monitoring Mechanism of the IDP</vt:lpstr>
      <vt:lpstr>Content of IDP Progress Report (till December 2016)</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Kang Sungchheang</cp:lastModifiedBy>
  <cp:revision>780</cp:revision>
  <cp:lastPrinted>2017-07-05T08:36:43Z</cp:lastPrinted>
  <dcterms:created xsi:type="dcterms:W3CDTF">2015-08-18T07:10:01Z</dcterms:created>
  <dcterms:modified xsi:type="dcterms:W3CDTF">2018-02-06T10:32:37Z</dcterms:modified>
</cp:coreProperties>
</file>